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16"/>
  </p:notesMasterIdLst>
  <p:handoutMasterIdLst>
    <p:handoutMasterId r:id="rId17"/>
  </p:handoutMasterIdLst>
  <p:sldIdLst>
    <p:sldId id="284" r:id="rId3"/>
    <p:sldId id="262" r:id="rId4"/>
    <p:sldId id="269" r:id="rId5"/>
    <p:sldId id="270" r:id="rId6"/>
    <p:sldId id="271" r:id="rId7"/>
    <p:sldId id="273" r:id="rId8"/>
    <p:sldId id="274" r:id="rId9"/>
    <p:sldId id="272" r:id="rId10"/>
    <p:sldId id="280" r:id="rId11"/>
    <p:sldId id="283" r:id="rId12"/>
    <p:sldId id="258" r:id="rId13"/>
    <p:sldId id="298" r:id="rId14"/>
    <p:sldId id="299" r:id="rId15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en" initials="K" lastIdx="3" clrIdx="0"/>
  <p:cmAuthor id="1" name="Matt Arnold" initials="MA" lastIdx="1" clrIdx="1"/>
  <p:cmAuthor id="2" name="Kristen Champion-Terrell" initials="KC" lastIdx="6" clrIdx="2"/>
  <p:cmAuthor id="3" name="Ken Kessenich" initials="KK" lastIdx="6" clrIdx="3">
    <p:extLst>
      <p:ext uri="{19B8F6BF-5375-455C-9EA6-DF929625EA0E}">
        <p15:presenceInfo xmlns:p15="http://schemas.microsoft.com/office/powerpoint/2012/main" userId="S::kkessenich@pltw.org::cae8587e-bc08-454d-ad0a-1b558901877e" providerId="AD"/>
      </p:ext>
    </p:extLst>
  </p:cmAuthor>
  <p:cmAuthor id="4" name="Kristin Whalen" initials="KW" lastIdx="8" clrIdx="4">
    <p:extLst>
      <p:ext uri="{19B8F6BF-5375-455C-9EA6-DF929625EA0E}">
        <p15:presenceInfo xmlns:p15="http://schemas.microsoft.com/office/powerpoint/2012/main" userId="S::kwhalen@pltw.org::0f6d24f8-d966-4fcd-98ea-1ca28fb3e5e6" providerId="AD"/>
      </p:ext>
    </p:extLst>
  </p:cmAuthor>
  <p:cmAuthor id="5" name="Paula Robertson" initials="PR" lastIdx="12" clrIdx="5">
    <p:extLst>
      <p:ext uri="{19B8F6BF-5375-455C-9EA6-DF929625EA0E}">
        <p15:presenceInfo xmlns:p15="http://schemas.microsoft.com/office/powerpoint/2012/main" userId="S::probertson@pltw.org::8eaf5352-565b-4abd-9563-3e8f7512927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4" autoAdjust="0"/>
    <p:restoredTop sz="86308" autoAdjust="0"/>
  </p:normalViewPr>
  <p:slideViewPr>
    <p:cSldViewPr>
      <p:cViewPr varScale="1">
        <p:scale>
          <a:sx n="70" d="100"/>
          <a:sy n="70" d="100"/>
        </p:scale>
        <p:origin x="147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65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2010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16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2010</a:t>
            </a: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2903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Name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/>
              <a:t>Course Name</a:t>
            </a:r>
            <a:endParaRPr lang="en-US" baseline="30000"/>
          </a:p>
          <a:p>
            <a:r>
              <a:rPr lang="en-US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99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very brief overview of</a:t>
            </a:r>
            <a:r>
              <a:rPr lang="en-US" baseline="0" dirty="0"/>
              <a:t> the VEX robotics platform. Refer to the Inventor’s Guide in the student resources for more details.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Name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/>
              <a:t>Course Name</a:t>
            </a:r>
            <a:endParaRPr lang="en-US" baseline="30000"/>
          </a:p>
          <a:p>
            <a:r>
              <a:rPr lang="en-US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85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Name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/>
              <a:t>Course Name</a:t>
            </a:r>
            <a:endParaRPr lang="en-US" baseline="30000"/>
          </a:p>
          <a:p>
            <a:r>
              <a:rPr lang="en-US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63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Name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/>
              <a:t>Course Name</a:t>
            </a:r>
            <a:endParaRPr lang="en-US" baseline="30000"/>
          </a:p>
          <a:p>
            <a:r>
              <a:rPr lang="en-US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63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Presentation Name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en-US"/>
              <a:t>Course Name</a:t>
            </a:r>
            <a:endParaRPr lang="en-US" baseline="30000"/>
          </a:p>
          <a:p>
            <a:r>
              <a:rPr lang="en-US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78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Excess torque against the internal mechanical stops by hand or by a VEX motor will cause the stops to wear away. The potentiometer will continue to function but will have a range between the positions where mechanical stops were located. This is known as a dead zone.</a:t>
            </a:r>
            <a:r>
              <a:rPr lang="en-US" baseline="0" dirty="0"/>
              <a:t> In this range, no </a:t>
            </a:r>
            <a:r>
              <a:rPr lang="en-US" dirty="0"/>
              <a:t>values are sensed.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Name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/>
              <a:t>Course Name</a:t>
            </a:r>
            <a:endParaRPr lang="en-US" baseline="30000"/>
          </a:p>
          <a:p>
            <a:r>
              <a:rPr lang="en-US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1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not use the ultrasonic sensor as the very first command of</a:t>
            </a:r>
            <a:r>
              <a:rPr lang="en-US" baseline="0" dirty="0"/>
              <a:t> a program</a:t>
            </a:r>
            <a:r>
              <a:rPr lang="en-US" dirty="0"/>
              <a:t>. Until the first sound echo returns to the sensor, it will have a value of –1. A simple delay at the beginning of your program solves this.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Name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/>
              <a:t>Course Name</a:t>
            </a:r>
            <a:endParaRPr lang="en-US" baseline="30000"/>
          </a:p>
          <a:p>
            <a:r>
              <a:rPr lang="en-US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93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81000"/>
            <a:ext cx="6246479" cy="23774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8B3C12-BC1A-4959-8182-8B391870C7D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295400" y="3657601"/>
            <a:ext cx="6629400" cy="1524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ts val="4600"/>
              </a:lnSpc>
              <a:spcBef>
                <a:spcPts val="0"/>
              </a:spcBef>
              <a:buNone/>
            </a:pPr>
            <a:r>
              <a:rPr lang="en-US" b="1" ker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</a:t>
            </a:r>
            <a:endParaRPr lang="en-US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VEX</a:t>
            </a:r>
            <a:r>
              <a:rPr lang="en-US" b="1" kern="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Robotics Platform (VEX V5)</a:t>
            </a:r>
            <a:endParaRPr lang="en-US" sz="28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 descr="C:\Users\lsmith\Dropbox\2014-15 Curriculum Release\Notes\Logos\PLTW Logo Transparent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5943600" cy="19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 txBox="1">
            <a:spLocks/>
          </p:cNvSpPr>
          <p:nvPr/>
        </p:nvSpPr>
        <p:spPr>
          <a:xfrm>
            <a:off x="685800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Project Lead The Way, Inc.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Principles of Engineering</a:t>
            </a:r>
          </a:p>
        </p:txBody>
      </p:sp>
    </p:spTree>
    <p:extLst>
      <p:ext uri="{BB962C8B-B14F-4D97-AF65-F5344CB8AC3E}">
        <p14:creationId xmlns:p14="http://schemas.microsoft.com/office/powerpoint/2010/main" val="3139844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V5 Distance Sensor</a:t>
            </a: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C08A33D0-283B-4591-85F4-ADB085811D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33707" r="30586" b="17413"/>
          <a:stretch/>
        </p:blipFill>
        <p:spPr>
          <a:xfrm>
            <a:off x="5867400" y="304800"/>
            <a:ext cx="2495051" cy="20574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5EC3A-8E58-478C-A445-8BB08E23768F}"/>
              </a:ext>
            </a:extLst>
          </p:cNvPr>
          <p:cNvSpPr txBox="1">
            <a:spLocks/>
          </p:cNvSpPr>
          <p:nvPr/>
        </p:nvSpPr>
        <p:spPr bwMode="auto">
          <a:xfrm>
            <a:off x="546432" y="1143000"/>
            <a:ext cx="798796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/>
              <a:t>Uses a pulse of laser light to </a:t>
            </a:r>
            <a:br>
              <a:rPr lang="en-US" sz="2800" kern="0" dirty="0"/>
            </a:br>
            <a:r>
              <a:rPr lang="en-US" sz="2800" kern="0" dirty="0"/>
              <a:t>measure distance from front </a:t>
            </a:r>
            <a:br>
              <a:rPr lang="en-US" sz="2800" kern="0" dirty="0"/>
            </a:br>
            <a:r>
              <a:rPr lang="en-US" sz="2800" kern="0" dirty="0"/>
              <a:t>of sensor to an object</a:t>
            </a:r>
          </a:p>
          <a:p>
            <a:r>
              <a:rPr lang="en-US" sz="2800" dirty="0"/>
              <a:t>Can detect an object and determine relative size. Approximate size of an object is reported as small, medium, or large.</a:t>
            </a:r>
          </a:p>
          <a:p>
            <a:r>
              <a:rPr lang="en-US" sz="2800" dirty="0"/>
              <a:t>Can calculate a robot’s approach speed. Approach speed measures the speed of the robot/sensor as it moves toward the object.</a:t>
            </a:r>
          </a:p>
          <a:p>
            <a:r>
              <a:rPr lang="en-US" sz="2800" dirty="0"/>
              <a:t>V5 Distance Sensor’s measurement range is 20 millimeters to 2,000 millimeters.</a:t>
            </a:r>
          </a:p>
          <a:p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619702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369CD5B-9CE3-4968-9D4E-E694777249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5" b="16857"/>
          <a:stretch/>
        </p:blipFill>
        <p:spPr>
          <a:xfrm>
            <a:off x="1565158" y="3179134"/>
            <a:ext cx="4226042" cy="28956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8307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ja-JP" dirty="0">
                <a:ea typeface="ＭＳ Ｐゴシック" charset="-128"/>
              </a:rPr>
              <a:t>21 Smart Ports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dirty="0">
                <a:ea typeface="ＭＳ Ｐゴシック" charset="-128"/>
              </a:rPr>
              <a:t>8 3-Wire Ports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dirty="0">
                <a:ea typeface="ＭＳ Ｐゴシック" charset="-128"/>
              </a:rPr>
              <a:t>Stores 8 Programs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VEX V5 Brain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7352" y="4211435"/>
            <a:ext cx="1005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dirty="0"/>
              <a:t>Smart</a:t>
            </a:r>
          </a:p>
          <a:p>
            <a:pPr marL="0" lvl="1"/>
            <a:r>
              <a:rPr lang="en-US" sz="2400" dirty="0"/>
              <a:t>Ports</a:t>
            </a:r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>
          <a:xfrm flipV="1">
            <a:off x="891911" y="3533534"/>
            <a:ext cx="1121146" cy="67790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69F7565-2027-4DED-B2D4-EE123D6D1FB3}"/>
              </a:ext>
            </a:extLst>
          </p:cNvPr>
          <p:cNvCxnSpPr>
            <a:cxnSpLocks/>
          </p:cNvCxnSpPr>
          <p:nvPr/>
        </p:nvCxnSpPr>
        <p:spPr>
          <a:xfrm>
            <a:off x="860053" y="5136354"/>
            <a:ext cx="1153004" cy="5494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171B7679-B5AA-4BBB-B2A6-A1307BC474F3}"/>
              </a:ext>
            </a:extLst>
          </p:cNvPr>
          <p:cNvSpPr/>
          <p:nvPr/>
        </p:nvSpPr>
        <p:spPr>
          <a:xfrm>
            <a:off x="2013057" y="3228734"/>
            <a:ext cx="3016143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9169F16-CE49-41EB-A1A6-6F5B2A36A27A}"/>
              </a:ext>
            </a:extLst>
          </p:cNvPr>
          <p:cNvSpPr/>
          <p:nvPr/>
        </p:nvSpPr>
        <p:spPr>
          <a:xfrm>
            <a:off x="2013057" y="5522265"/>
            <a:ext cx="3016143" cy="5494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599028-A917-4520-9753-47C50E34F4CA}"/>
              </a:ext>
            </a:extLst>
          </p:cNvPr>
          <p:cNvSpPr txBox="1"/>
          <p:nvPr/>
        </p:nvSpPr>
        <p:spPr>
          <a:xfrm>
            <a:off x="6748137" y="990600"/>
            <a:ext cx="10919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en-US" sz="2400" dirty="0"/>
              <a:t>3-Wire</a:t>
            </a:r>
          </a:p>
          <a:p>
            <a:pPr marL="0" lvl="1" algn="ctr"/>
            <a:r>
              <a:rPr lang="en-US" sz="2400" dirty="0"/>
              <a:t>Ports</a:t>
            </a:r>
          </a:p>
        </p:txBody>
      </p:sp>
      <p:pic>
        <p:nvPicPr>
          <p:cNvPr id="4" name="Picture 3" descr="A picture containing monitor&#10;&#10;Description automatically generated">
            <a:extLst>
              <a:ext uri="{FF2B5EF4-FFF2-40B4-BE49-F238E27FC236}">
                <a16:creationId xmlns:a16="http://schemas.microsoft.com/office/drawing/2014/main" id="{9ADAD6E7-E027-4C00-B311-B31B534DBE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38226" y="3190509"/>
            <a:ext cx="3962953" cy="19528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EF0D8A-DE8C-4C33-B57F-EE8F91490CA6}"/>
              </a:ext>
            </a:extLst>
          </p:cNvPr>
          <p:cNvSpPr/>
          <p:nvPr/>
        </p:nvSpPr>
        <p:spPr>
          <a:xfrm rot="5400000">
            <a:off x="6383881" y="3756272"/>
            <a:ext cx="1726003" cy="8986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12E6A50-F8FD-40D6-A0AA-746312958D41}"/>
              </a:ext>
            </a:extLst>
          </p:cNvPr>
          <p:cNvCxnSpPr>
            <a:cxnSpLocks/>
          </p:cNvCxnSpPr>
          <p:nvPr/>
        </p:nvCxnSpPr>
        <p:spPr>
          <a:xfrm flipH="1">
            <a:off x="7246882" y="1834998"/>
            <a:ext cx="8848" cy="14313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369CD5B-9CE3-4968-9D4E-E694777249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5" b="16857"/>
          <a:stretch/>
        </p:blipFill>
        <p:spPr>
          <a:xfrm>
            <a:off x="2098558" y="2514600"/>
            <a:ext cx="5445242" cy="37309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8229600" cy="48307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ja-JP" dirty="0">
                <a:ea typeface="ＭＳ Ｐゴシック" charset="-128"/>
              </a:rPr>
              <a:t>Auto recognition of any V5 sensor</a:t>
            </a:r>
          </a:p>
          <a:p>
            <a:pPr>
              <a:lnSpc>
                <a:spcPct val="80000"/>
              </a:lnSpc>
            </a:pPr>
            <a:r>
              <a:rPr lang="en-US" altLang="ja-JP" dirty="0">
                <a:ea typeface="ＭＳ Ｐゴシック" charset="-128"/>
              </a:rPr>
              <a:t>Auto recognition of any V5 motor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VEX V5 Brain – Smart Ports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9767" y="3964587"/>
            <a:ext cx="1005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dirty="0"/>
              <a:t>Smart</a:t>
            </a:r>
          </a:p>
          <a:p>
            <a:pPr marL="0" lvl="1"/>
            <a:r>
              <a:rPr lang="en-US" sz="2400" dirty="0"/>
              <a:t>Ports</a:t>
            </a:r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>
          <a:xfrm flipV="1">
            <a:off x="1402468" y="3084689"/>
            <a:ext cx="1361311" cy="9143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69F7565-2027-4DED-B2D4-EE123D6D1FB3}"/>
              </a:ext>
            </a:extLst>
          </p:cNvPr>
          <p:cNvCxnSpPr>
            <a:cxnSpLocks/>
          </p:cNvCxnSpPr>
          <p:nvPr/>
        </p:nvCxnSpPr>
        <p:spPr>
          <a:xfrm>
            <a:off x="1402468" y="4784560"/>
            <a:ext cx="1153004" cy="5494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171B7679-B5AA-4BBB-B2A6-A1307BC474F3}"/>
              </a:ext>
            </a:extLst>
          </p:cNvPr>
          <p:cNvSpPr/>
          <p:nvPr/>
        </p:nvSpPr>
        <p:spPr>
          <a:xfrm>
            <a:off x="2763779" y="2627490"/>
            <a:ext cx="3733799" cy="7772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9169F16-CE49-41EB-A1A6-6F5B2A36A27A}"/>
              </a:ext>
            </a:extLst>
          </p:cNvPr>
          <p:cNvSpPr/>
          <p:nvPr/>
        </p:nvSpPr>
        <p:spPr>
          <a:xfrm>
            <a:off x="2795310" y="5560778"/>
            <a:ext cx="3702268" cy="5943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88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0"/>
            <a:ext cx="8534400" cy="3733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ja-JP" sz="2800" dirty="0">
                <a:ea typeface="ＭＳ Ｐゴシック" charset="-128"/>
              </a:rPr>
              <a:t>Four settings for each port</a:t>
            </a:r>
          </a:p>
          <a:p>
            <a:pPr lvl="1"/>
            <a:r>
              <a:rPr lang="en-US" altLang="ja-JP" dirty="0">
                <a:ea typeface="ＭＳ Ｐゴシック" charset="-128"/>
              </a:rPr>
              <a:t>Analog Input: Brain displays the analog value.</a:t>
            </a:r>
          </a:p>
          <a:p>
            <a:pPr lvl="1"/>
            <a:r>
              <a:rPr lang="en-US" altLang="ja-JP" dirty="0">
                <a:ea typeface="ＭＳ Ｐゴシック" charset="-128"/>
              </a:rPr>
              <a:t>Digital Input: Brain displays the digital value.</a:t>
            </a:r>
          </a:p>
          <a:p>
            <a:pPr lvl="1"/>
            <a:r>
              <a:rPr lang="en-US" altLang="ja-JP" dirty="0">
                <a:ea typeface="ＭＳ Ｐゴシック" charset="-128"/>
              </a:rPr>
              <a:t>Digital Out High: Brain generates a “high” (1) signal to send to the device.</a:t>
            </a:r>
          </a:p>
          <a:p>
            <a:pPr lvl="1"/>
            <a:r>
              <a:rPr lang="en-US" altLang="ja-JP" dirty="0">
                <a:ea typeface="ＭＳ Ｐゴシック" charset="-128"/>
              </a:rPr>
              <a:t>Digital Out Low: Brain generates a “low” (0) signal to send to the device.</a:t>
            </a:r>
          </a:p>
          <a:p>
            <a:pPr eaLnBrk="1" hangingPunct="1">
              <a:lnSpc>
                <a:spcPct val="80000"/>
              </a:lnSpc>
            </a:pPr>
            <a:endParaRPr lang="en-US" altLang="ja-JP" dirty="0"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VEX V5 Brain – 3-Wire Ports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599028-A917-4520-9753-47C50E34F4CA}"/>
              </a:ext>
            </a:extLst>
          </p:cNvPr>
          <p:cNvSpPr txBox="1"/>
          <p:nvPr/>
        </p:nvSpPr>
        <p:spPr>
          <a:xfrm>
            <a:off x="6781800" y="1610014"/>
            <a:ext cx="10919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dirty="0"/>
              <a:t>3-Wire</a:t>
            </a:r>
          </a:p>
          <a:p>
            <a:pPr marL="0" lvl="1"/>
            <a:r>
              <a:rPr lang="en-US" sz="2400" dirty="0"/>
              <a:t>Ports</a:t>
            </a:r>
          </a:p>
        </p:txBody>
      </p:sp>
      <p:pic>
        <p:nvPicPr>
          <p:cNvPr id="6" name="Picture 5" descr="A picture containing monitor&#10;&#10;Description automatically generated">
            <a:extLst>
              <a:ext uri="{FF2B5EF4-FFF2-40B4-BE49-F238E27FC236}">
                <a16:creationId xmlns:a16="http://schemas.microsoft.com/office/drawing/2014/main" id="{ED776D93-F5AE-44D2-9D04-F20CE2EC1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049064"/>
            <a:ext cx="3962953" cy="195289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946D8B6-E5B4-4E74-A8A9-6D3C8E05701D}"/>
              </a:ext>
            </a:extLst>
          </p:cNvPr>
          <p:cNvCxnSpPr>
            <a:cxnSpLocks/>
          </p:cNvCxnSpPr>
          <p:nvPr/>
        </p:nvCxnSpPr>
        <p:spPr>
          <a:xfrm flipH="1">
            <a:off x="5486401" y="2025513"/>
            <a:ext cx="121919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4DFBEC8-2A60-4D32-BB73-7925E8817DA2}"/>
              </a:ext>
            </a:extLst>
          </p:cNvPr>
          <p:cNvSpPr/>
          <p:nvPr/>
        </p:nvSpPr>
        <p:spPr>
          <a:xfrm>
            <a:off x="3464593" y="1752600"/>
            <a:ext cx="1945607" cy="8303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92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/>
          <a:lstStyle/>
          <a:p>
            <a:r>
              <a:rPr lang="en-US" dirty="0"/>
              <a:t>VEX V5 Robotics Platform:</a:t>
            </a:r>
            <a:br>
              <a:rPr lang="en-US" dirty="0"/>
            </a:br>
            <a:r>
              <a:rPr lang="en-US" dirty="0"/>
              <a:t>Testbed for Learning Programming</a:t>
            </a: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96FDFBA7-9617-4B73-833C-9DF24EEE46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87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VEX Structure Subsystem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VEX Structure Subsystem forms a robot base</a:t>
            </a:r>
          </a:p>
          <a:p>
            <a:r>
              <a:rPr lang="en-US" sz="2800" dirty="0"/>
              <a:t>Contains square holes on a standardized ½-inch grid</a:t>
            </a:r>
          </a:p>
          <a:p>
            <a:r>
              <a:rPr lang="en-US" sz="2800" dirty="0"/>
              <a:t>Allows VEX components to be assembled in various configurations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962400"/>
            <a:ext cx="618172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598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VEX Structure Subsystem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Metal components are directly attached using </a:t>
            </a:r>
            <a:br>
              <a:rPr lang="en-US" sz="2800" dirty="0"/>
            </a:br>
            <a:r>
              <a:rPr lang="en-US" sz="2800" dirty="0"/>
              <a:t>8-32 screws and nuts</a:t>
            </a:r>
          </a:p>
          <a:p>
            <a:pPr lvl="1"/>
            <a:r>
              <a:rPr lang="en-US" sz="2400" dirty="0" err="1"/>
              <a:t>Nylock</a:t>
            </a:r>
            <a:r>
              <a:rPr lang="en-US" sz="2400" dirty="0"/>
              <a:t> nut has a plastic insert to prevent unscrewing</a:t>
            </a:r>
          </a:p>
          <a:p>
            <a:pPr lvl="1"/>
            <a:r>
              <a:rPr lang="en-US" sz="2400" dirty="0"/>
              <a:t>KEPS nut has a ring of “teeth” on one side to grip the piece being installed</a:t>
            </a:r>
          </a:p>
          <a:p>
            <a:pPr lvl="1"/>
            <a:r>
              <a:rPr lang="en-US" sz="2400" dirty="0"/>
              <a:t>Regular nut has no locking feature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91000"/>
            <a:ext cx="253413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91000"/>
            <a:ext cx="3657600" cy="13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7199" y="5214780"/>
            <a:ext cx="1109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/>
              <a:t>Nylock</a:t>
            </a:r>
            <a:endParaRPr lang="en-US" sz="2400" dirty="0"/>
          </a:p>
          <a:p>
            <a:pPr algn="ctr"/>
            <a:r>
              <a:rPr lang="en-US" sz="2400" dirty="0"/>
              <a:t>Nut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1296" y="5367179"/>
            <a:ext cx="1005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KEPS</a:t>
            </a:r>
          </a:p>
          <a:p>
            <a:pPr algn="ctr"/>
            <a:r>
              <a:rPr lang="en-US" sz="2400" dirty="0"/>
              <a:t>Nut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65754" y="5528253"/>
            <a:ext cx="1265090" cy="9140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Regular</a:t>
            </a:r>
          </a:p>
          <a:p>
            <a:pPr algn="ctr"/>
            <a:r>
              <a:rPr lang="en-US" sz="2400" dirty="0"/>
              <a:t>Nut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5984158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8-32 screws</a:t>
            </a:r>
          </a:p>
        </p:txBody>
      </p:sp>
    </p:spTree>
    <p:extLst>
      <p:ext uri="{BB962C8B-B14F-4D97-AF65-F5344CB8AC3E}">
        <p14:creationId xmlns:p14="http://schemas.microsoft.com/office/powerpoint/2010/main" val="2233503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VEX Motion Subsystem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Components that make a robot move</a:t>
            </a:r>
          </a:p>
          <a:p>
            <a:pPr lvl="1"/>
            <a:r>
              <a:rPr lang="en-US" dirty="0"/>
              <a:t>Gears</a:t>
            </a:r>
          </a:p>
          <a:p>
            <a:pPr lvl="1"/>
            <a:r>
              <a:rPr lang="en-US" dirty="0"/>
              <a:t>Wheels</a:t>
            </a:r>
          </a:p>
          <a:p>
            <a:pPr lvl="1"/>
            <a:r>
              <a:rPr lang="en-US" dirty="0"/>
              <a:t>Motor</a:t>
            </a:r>
          </a:p>
          <a:p>
            <a:pPr lvl="1"/>
            <a:r>
              <a:rPr lang="en-US" dirty="0"/>
              <a:t>Servo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3414712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672" y="4457700"/>
            <a:ext cx="285312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4552" y="6260362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Motor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24754" y="6286500"/>
            <a:ext cx="989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Servo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30350" y="3484360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Gears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6042" y="6256374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Wheels</a:t>
            </a:r>
          </a:p>
        </p:txBody>
      </p:sp>
      <p:pic>
        <p:nvPicPr>
          <p:cNvPr id="7" name="Picture 6" descr="A circuit board&#10;&#10;Description automatically generated">
            <a:extLst>
              <a:ext uri="{FF2B5EF4-FFF2-40B4-BE49-F238E27FC236}">
                <a16:creationId xmlns:a16="http://schemas.microsoft.com/office/drawing/2014/main" id="{7C8E5E3C-1D47-4594-A4DF-0E28AB4368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4" t="-1408" r="25834" b="11178"/>
          <a:stretch/>
        </p:blipFill>
        <p:spPr>
          <a:xfrm>
            <a:off x="866435" y="3962400"/>
            <a:ext cx="1881317" cy="2286000"/>
          </a:xfrm>
          <a:prstGeom prst="rect">
            <a:avLst/>
          </a:prstGeom>
        </p:spPr>
      </p:pic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233A2DCB-1C09-4760-85A2-6BB6245570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6" r="22430"/>
          <a:stretch/>
        </p:blipFill>
        <p:spPr>
          <a:xfrm>
            <a:off x="3266880" y="3962400"/>
            <a:ext cx="19812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84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715962"/>
          </a:xfrm>
        </p:spPr>
        <p:txBody>
          <a:bodyPr/>
          <a:lstStyle/>
          <a:p>
            <a:r>
              <a:rPr lang="en-US" dirty="0"/>
              <a:t>VEX Motion Subsystem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VEX V5 Smart Motor</a:t>
            </a:r>
          </a:p>
          <a:p>
            <a:pPr lvl="1"/>
            <a:r>
              <a:rPr lang="en-US" dirty="0"/>
              <a:t>Connects to any Smart Port 1–21</a:t>
            </a:r>
          </a:p>
        </p:txBody>
      </p:sp>
      <p:pic>
        <p:nvPicPr>
          <p:cNvPr id="5" name="Picture 4" descr="A close up of a box&#10;&#10;Description automatically generated">
            <a:extLst>
              <a:ext uri="{FF2B5EF4-FFF2-40B4-BE49-F238E27FC236}">
                <a16:creationId xmlns:a16="http://schemas.microsoft.com/office/drawing/2014/main" id="{0C92ABBA-0447-4EE2-80B4-F291F1AE83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 t="5637" r="24166" b="5637"/>
          <a:stretch/>
        </p:blipFill>
        <p:spPr>
          <a:xfrm>
            <a:off x="457200" y="2895600"/>
            <a:ext cx="2396061" cy="3200400"/>
          </a:xfrm>
          <a:prstGeom prst="rect">
            <a:avLst/>
          </a:prstGeom>
        </p:spPr>
      </p:pic>
      <p:pic>
        <p:nvPicPr>
          <p:cNvPr id="9" name="Picture 8" descr="A close up of electronics&#10;&#10;Description automatically generated">
            <a:extLst>
              <a:ext uri="{FF2B5EF4-FFF2-40B4-BE49-F238E27FC236}">
                <a16:creationId xmlns:a16="http://schemas.microsoft.com/office/drawing/2014/main" id="{B2BEDB23-D5C1-432C-B695-0D8C2ED51C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515" r="27500" b="8640"/>
          <a:stretch/>
        </p:blipFill>
        <p:spPr>
          <a:xfrm>
            <a:off x="3048000" y="2895600"/>
            <a:ext cx="2737546" cy="3200400"/>
          </a:xfrm>
          <a:prstGeom prst="rect">
            <a:avLst/>
          </a:prstGeom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FEB771D-7B84-457C-B834-D96C5DC63B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31200" r="33333" b="27440"/>
          <a:stretch/>
        </p:blipFill>
        <p:spPr>
          <a:xfrm rot="16200000">
            <a:off x="5217072" y="2995394"/>
            <a:ext cx="4419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3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VEX Motion Subsystem</a:t>
            </a:r>
          </a:p>
        </p:txBody>
      </p:sp>
      <p:pic>
        <p:nvPicPr>
          <p:cNvPr id="2050" name="Picture 2" descr="C:\Users\gholt\Dropbox (Project Lead The Way)\RobotC Version Update\POE\ManufacturerImages\276-2163-motor_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9624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VEX Servo</a:t>
            </a:r>
          </a:p>
          <a:p>
            <a:r>
              <a:rPr lang="en-US" dirty="0"/>
              <a:t>Similar appearance to a motor</a:t>
            </a:r>
          </a:p>
          <a:p>
            <a:r>
              <a:rPr lang="en-US" dirty="0"/>
              <a:t>Significantly different operation</a:t>
            </a:r>
          </a:p>
          <a:p>
            <a:pPr lvl="1"/>
            <a:r>
              <a:rPr lang="en-US" dirty="0"/>
              <a:t>Motor spins continuously at a power value </a:t>
            </a:r>
          </a:p>
          <a:p>
            <a:pPr lvl="1"/>
            <a:r>
              <a:rPr lang="en-US" dirty="0"/>
              <a:t>Servo rotates to a position between 0 to 100 degrees</a:t>
            </a:r>
          </a:p>
        </p:txBody>
      </p:sp>
    </p:spTree>
    <p:extLst>
      <p:ext uri="{BB962C8B-B14F-4D97-AF65-F5344CB8AC3E}">
        <p14:creationId xmlns:p14="http://schemas.microsoft.com/office/powerpoint/2010/main" val="2335264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1E8C0-6B9F-496B-871C-6CD8F01E7583}"/>
              </a:ext>
            </a:extLst>
          </p:cNvPr>
          <p:cNvSpPr txBox="1">
            <a:spLocks/>
          </p:cNvSpPr>
          <p:nvPr/>
        </p:nvSpPr>
        <p:spPr bwMode="auto">
          <a:xfrm>
            <a:off x="499400" y="4876800"/>
            <a:ext cx="8057131" cy="1950720"/>
          </a:xfrm>
          <a:prstGeom prst="rect">
            <a:avLst/>
          </a:prstGeom>
          <a:noFill/>
          <a:ln w="9525">
            <a:solidFill>
              <a:srgbClr val="00386B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Analog or Digital Sensors (depending on use):</a:t>
            </a:r>
          </a:p>
          <a:p>
            <a:pPr marL="457200" lvl="1" indent="0">
              <a:buNone/>
            </a:pPr>
            <a:r>
              <a:rPr lang="en-US" dirty="0"/>
              <a:t> Optical                               Distance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378554" y="1676400"/>
            <a:ext cx="4177978" cy="3054832"/>
          </a:xfrm>
          <a:prstGeom prst="rect">
            <a:avLst/>
          </a:prstGeom>
          <a:noFill/>
          <a:ln w="9525">
            <a:solidFill>
              <a:srgbClr val="00386B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/>
              <a:t>Analog Sensor:</a:t>
            </a:r>
          </a:p>
          <a:p>
            <a:pPr marL="457200" lvl="1" indent="0">
              <a:buNone/>
            </a:pPr>
            <a:r>
              <a:rPr lang="en-US" dirty="0"/>
              <a:t>Potentiometer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99401" y="1676400"/>
            <a:ext cx="3539199" cy="3054832"/>
          </a:xfrm>
          <a:prstGeom prst="rect">
            <a:avLst/>
          </a:prstGeom>
          <a:noFill/>
          <a:ln w="9525">
            <a:solidFill>
              <a:srgbClr val="00386B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Digital Sensors: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US" dirty="0"/>
              <a:t>Bumper </a:t>
            </a:r>
            <a:br>
              <a:rPr lang="en-US" dirty="0"/>
            </a:br>
            <a:r>
              <a:rPr lang="en-US" dirty="0"/>
              <a:t>Switch</a:t>
            </a:r>
          </a:p>
          <a:p>
            <a:pPr marL="457200" lvl="1" indent="0">
              <a:buNone/>
            </a:pPr>
            <a:r>
              <a:rPr lang="en-US" dirty="0"/>
              <a:t>Limit </a:t>
            </a:r>
            <a:br>
              <a:rPr lang="en-US" dirty="0"/>
            </a:br>
            <a:r>
              <a:rPr lang="en-US" dirty="0"/>
              <a:t>Switch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715962"/>
          </a:xfrm>
        </p:spPr>
        <p:txBody>
          <a:bodyPr/>
          <a:lstStyle/>
          <a:p>
            <a:r>
              <a:rPr lang="en-US" dirty="0"/>
              <a:t>VEX Sensors Subsystem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932" y="990600"/>
            <a:ext cx="8229600" cy="6583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Provides inputs that sense the environment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601B9D77-F8BA-42C8-8FA7-F5F1055BB0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42480" r="33876" b="12400"/>
          <a:stretch/>
        </p:blipFill>
        <p:spPr>
          <a:xfrm>
            <a:off x="2491233" y="2209800"/>
            <a:ext cx="1541445" cy="1280160"/>
          </a:xfrm>
          <a:prstGeom prst="rect">
            <a:avLst/>
          </a:prstGeom>
        </p:spPr>
      </p:pic>
      <p:pic>
        <p:nvPicPr>
          <p:cNvPr id="7" name="Picture 6" descr="A picture containing sitting, table&#10;&#10;Description automatically generated">
            <a:extLst>
              <a:ext uri="{FF2B5EF4-FFF2-40B4-BE49-F238E27FC236}">
                <a16:creationId xmlns:a16="http://schemas.microsoft.com/office/drawing/2014/main" id="{B6E8A1B9-3717-4365-829D-55C89ED2DB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6" t="17413" r="27500" b="23680"/>
          <a:stretch/>
        </p:blipFill>
        <p:spPr>
          <a:xfrm>
            <a:off x="2700514" y="3200400"/>
            <a:ext cx="1332164" cy="1456087"/>
          </a:xfrm>
          <a:prstGeom prst="rect">
            <a:avLst/>
          </a:prstGeom>
        </p:spPr>
      </p:pic>
      <p:pic>
        <p:nvPicPr>
          <p:cNvPr id="9" name="Picture 8" descr="A close up of a device&#10;&#10;Description automatically generated">
            <a:extLst>
              <a:ext uri="{FF2B5EF4-FFF2-40B4-BE49-F238E27FC236}">
                <a16:creationId xmlns:a16="http://schemas.microsoft.com/office/drawing/2014/main" id="{96D83012-DC14-4570-9C51-E5B917F87D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0" t="32454" r="29167" b="21975"/>
          <a:stretch/>
        </p:blipFill>
        <p:spPr>
          <a:xfrm>
            <a:off x="6629400" y="3048000"/>
            <a:ext cx="1764191" cy="1371600"/>
          </a:xfrm>
          <a:prstGeom prst="rect">
            <a:avLst/>
          </a:prstGeom>
        </p:spPr>
      </p:pic>
      <p:pic>
        <p:nvPicPr>
          <p:cNvPr id="11" name="Picture 10" descr="A picture containing sitting, remote, control, table&#10;&#10;Description automatically generated">
            <a:extLst>
              <a:ext uri="{FF2B5EF4-FFF2-40B4-BE49-F238E27FC236}">
                <a16:creationId xmlns:a16="http://schemas.microsoft.com/office/drawing/2014/main" id="{216EAC35-37D6-4D6F-8A8F-CD1416800CF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33707" r="25933" b="16159"/>
          <a:stretch/>
        </p:blipFill>
        <p:spPr>
          <a:xfrm>
            <a:off x="2328200" y="5386552"/>
            <a:ext cx="1710400" cy="1371600"/>
          </a:xfrm>
          <a:prstGeom prst="rect">
            <a:avLst/>
          </a:prstGeom>
        </p:spPr>
      </p:pic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B7D44FC0-E89F-4B5E-B322-00B7555F88A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33707" r="30586" b="17413"/>
          <a:stretch/>
        </p:blipFill>
        <p:spPr>
          <a:xfrm>
            <a:off x="6718633" y="5410200"/>
            <a:ext cx="166336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9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Potentiometer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590800"/>
          </a:xfrm>
        </p:spPr>
        <p:txBody>
          <a:bodyPr/>
          <a:lstStyle/>
          <a:p>
            <a:r>
              <a:rPr lang="en-US" dirty="0"/>
              <a:t>How It Works</a:t>
            </a:r>
          </a:p>
          <a:p>
            <a:pPr lvl="1"/>
            <a:r>
              <a:rPr lang="en-US" dirty="0"/>
              <a:t>Analog sensor</a:t>
            </a:r>
          </a:p>
          <a:p>
            <a:pPr lvl="1"/>
            <a:r>
              <a:rPr lang="en-US" dirty="0"/>
              <a:t>Measures rotation of a shaft </a:t>
            </a:r>
            <a:br>
              <a:rPr lang="en-US" dirty="0"/>
            </a:br>
            <a:r>
              <a:rPr lang="en-US" dirty="0"/>
              <a:t>between 0 and ~265 degrees</a:t>
            </a:r>
          </a:p>
          <a:p>
            <a:pPr lvl="1"/>
            <a:r>
              <a:rPr lang="en-US" dirty="0"/>
              <a:t>Returns a value range with maximum of 4095</a:t>
            </a:r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4038601"/>
            <a:ext cx="8229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Caution</a:t>
            </a:r>
          </a:p>
          <a:p>
            <a:pPr lvl="1"/>
            <a:r>
              <a:rPr lang="en-US" dirty="0"/>
              <a:t>Internal mechanical stops prevent potentiometer from turning a full revolution</a:t>
            </a:r>
          </a:p>
          <a:p>
            <a:pPr lvl="1"/>
            <a:r>
              <a:rPr lang="en-US" dirty="0"/>
              <a:t>Excess torque against internal mechanical stops cause them to wear away</a:t>
            </a:r>
          </a:p>
        </p:txBody>
      </p:sp>
      <p:pic>
        <p:nvPicPr>
          <p:cNvPr id="1028" name="Picture 4" descr="C:\Users\emork\Dropbox (Project Lead The Way)\Documents\PoE Critical Design Review\Unit 3\Lesson 3.1\Potentiome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2743200" cy="295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mork\Dropbox (Project Lead The Way)\Documents\PoE Critical Design Review\Unit 3\Lesson 3.1\Potentiometer_highlight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2743200" cy="2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11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44&quot;&gt;&lt;/object&gt;&lt;object type=&quot;2&quot; unique_id=&quot;10045&quot;&gt;&lt;object type=&quot;3&quot; unique_id=&quot;10046&quot;&gt;&lt;property id=&quot;20148&quot; value=&quot;5&quot;/&gt;&lt;property id=&quot;20300&quot; value=&quot;Slide 1 - &amp;quot;VEX Robotics Platform and ROBOTC Software&amp;quot;&quot;/&gt;&lt;property id=&quot;20307&quot; value=&quot;256&quot;/&gt;&lt;/object&gt;&lt;object type=&quot;3&quot; unique_id=&quot;10047&quot;&gt;&lt;property id=&quot;20148&quot; value=&quot;5&quot;/&gt;&lt;property id=&quot;20300&quot; value=&quot;Slide 13 - &amp;quot;VEX Cortex Microcontroller&amp;quot;&quot;/&gt;&lt;property id=&quot;20307&quot; value=&quot;258&quot;/&gt;&lt;/object&gt;&lt;object type=&quot;3&quot; unique_id=&quot;10048&quot;&gt;&lt;property id=&quot;20148&quot; value=&quot;5&quot;/&gt;&lt;property id=&quot;20300&quot; value=&quot;Slide 26 - &amp;quot;References&amp;quot;&quot;/&gt;&lt;property id=&quot;20307&quot; value=&quot;259&quot;/&gt;&lt;/object&gt;&lt;object type=&quot;3&quot; unique_id=&quot;10535&quot;&gt;&lt;property id=&quot;20148&quot; value=&quot;5&quot;/&gt;&lt;property id=&quot;20300&quot; value=&quot;Slide 2 - &amp;quot;VEX Robotics Platform&amp;quot;&quot;/&gt;&lt;property id=&quot;20307&quot; value=&quot;262&quot;/&gt;&lt;/object&gt;&lt;object type=&quot;3&quot; unique_id=&quot;10536&quot;&gt;&lt;property id=&quot;20148&quot; value=&quot;5&quot;/&gt;&lt;property id=&quot;20300&quot; value=&quot;Slide 14 - &amp;quot;ROBOTC Software&amp;quot;&quot;/&gt;&lt;property id=&quot;20307&quot; value=&quot;261&quot;/&gt;&lt;/object&gt;&lt;object type=&quot;3&quot; unique_id=&quot;10537&quot;&gt;&lt;property id=&quot;20148&quot; value=&quot;5&quot;/&gt;&lt;property id=&quot;20300&quot; value=&quot;Slide 15 - &amp;quot;Industry Standard Coding&amp;quot;&quot;/&gt;&lt;property id=&quot;20307&quot; value=&quot;260&quot;/&gt;&lt;/object&gt;&lt;object type=&quot;3&quot; unique_id=&quot;10538&quot;&gt;&lt;property id=&quot;20148&quot; value=&quot;5&quot;/&gt;&lt;property id=&quot;20300&quot; value=&quot;Slide 16 - &amp;quot;Industry Standard Skillsets&amp;quot;&quot;/&gt;&lt;property id=&quot;20307&quot; value=&quot;263&quot;/&gt;&lt;/object&gt;&lt;object type=&quot;3&quot; unique_id=&quot;10539&quot;&gt;&lt;property id=&quot;20148&quot; value=&quot;5&quot;/&gt;&lt;property id=&quot;20300&quot; value=&quot;Slide 17 - &amp;quot;ROBOTC Start Page&amp;quot;&quot;/&gt;&lt;property id=&quot;20307&quot; value=&quot;265&quot;/&gt;&lt;/object&gt;&lt;object type=&quot;3&quot; unique_id=&quot;10540&quot;&gt;&lt;property id=&quot;20148&quot; value=&quot;5&quot;/&gt;&lt;property id=&quot;20300&quot; value=&quot;Slide 19 - &amp;quot;Sample Programs&amp;quot;&quot;/&gt;&lt;property id=&quot;20307&quot; value=&quot;266&quot;/&gt;&lt;/object&gt;&lt;object type=&quot;3&quot; unique_id=&quot;10541&quot;&gt;&lt;property id=&quot;20148&quot; value=&quot;5&quot;/&gt;&lt;property id=&quot;20300&quot; value=&quot;Slide 21 - &amp;quot;ROBOTC Help&amp;quot;&quot;/&gt;&lt;property id=&quot;20307&quot; value=&quot;267&quot;/&gt;&lt;/object&gt;&lt;object type=&quot;3&quot; unique_id=&quot;10542&quot;&gt;&lt;property id=&quot;20148&quot; value=&quot;5&quot;/&gt;&lt;property id=&quot;20300&quot; value=&quot;Slide 22 - &amp;quot;Function Library&amp;quot;&quot;/&gt;&lt;property id=&quot;20307&quot; value=&quot;264&quot;/&gt;&lt;/object&gt;&lt;object type=&quot;3&quot; unique_id=&quot;10543&quot;&gt;&lt;property id=&quot;20148&quot; value=&quot;5&quot;/&gt;&lt;property id=&quot;20300&quot; value=&quot;Slide 23 - &amp;quot;Menu Level&amp;quot;&quot;/&gt;&lt;property id=&quot;20307&quot; value=&quot;268&quot;/&gt;&lt;/object&gt;&lt;object type=&quot;3&quot; unique_id=&quot;10628&quot;&gt;&lt;property id=&quot;20148&quot; value=&quot;5&quot;/&gt;&lt;property id=&quot;20300&quot; value=&quot;Slide 3 - &amp;quot;VEX Structure Subsystem&amp;quot;&quot;/&gt;&lt;property id=&quot;20307&quot; value=&quot;269&quot;/&gt;&lt;/object&gt;&lt;object type=&quot;3&quot; unique_id=&quot;10629&quot;&gt;&lt;property id=&quot;20148&quot; value=&quot;5&quot;/&gt;&lt;property id=&quot;20300&quot; value=&quot;Slide 4 - &amp;quot;VEX Structure Subsystem&amp;quot;&quot;/&gt;&lt;property id=&quot;20307&quot; value=&quot;270&quot;/&gt;&lt;/object&gt;&lt;object type=&quot;3&quot; unique_id=&quot;10630&quot;&gt;&lt;property id=&quot;20148&quot; value=&quot;5&quot;/&gt;&lt;property id=&quot;20300&quot; value=&quot;Slide 5 - &amp;quot;VEX Motion Subsystem&amp;quot;&quot;/&gt;&lt;property id=&quot;20307&quot; value=&quot;271&quot;/&gt;&lt;/object&gt;&lt;object type=&quot;3&quot; unique_id=&quot;10631&quot;&gt;&lt;property id=&quot;20148&quot; value=&quot;5&quot;/&gt;&lt;property id=&quot;20300&quot; value=&quot;Slide 8 - &amp;quot;VEX Sensors Subsystem&amp;quot;&quot;/&gt;&lt;property id=&quot;20307&quot; value=&quot;272&quot;/&gt;&lt;/object&gt;&lt;object type=&quot;3&quot; unique_id=&quot;11253&quot;&gt;&lt;property id=&quot;20148&quot; value=&quot;5&quot;/&gt;&lt;property id=&quot;20300&quot; value=&quot;Slide 6 - &amp;quot;VEX Motion Subsystem – Motors&amp;quot;&quot;/&gt;&lt;property id=&quot;20307&quot; value=&quot;273&quot;/&gt;&lt;/object&gt;&lt;object type=&quot;3&quot; unique_id=&quot;11254&quot;&gt;&lt;property id=&quot;20148&quot; value=&quot;5&quot;/&gt;&lt;property id=&quot;20300&quot; value=&quot;Slide 7 - &amp;quot;VEX Motion Subsystem – Servos&amp;quot;&quot;/&gt;&lt;property id=&quot;20307&quot; value=&quot;274&quot;/&gt;&lt;/object&gt;&lt;object type=&quot;3&quot; unique_id=&quot;11355&quot;&gt;&lt;property id=&quot;20148&quot; value=&quot;5&quot;/&gt;&lt;property id=&quot;20300&quot; value=&quot;Slide 18 - &amp;quot;Platform Type&amp;quot;&quot;/&gt;&lt;property id=&quot;20307&quot; value=&quot;276&quot;/&gt;&lt;/object&gt;&lt;object type=&quot;3&quot; unique_id=&quot;11356&quot;&gt;&lt;property id=&quot;20148&quot; value=&quot;5&quot;/&gt;&lt;property id=&quot;20300&quot; value=&quot;Slide 20 - &amp;quot;Comments&amp;quot;&quot;/&gt;&lt;property id=&quot;20307&quot; value=&quot;277&quot;/&gt;&lt;/object&gt;&lt;object type=&quot;3&quot; unique_id=&quot;11357&quot;&gt;&lt;property id=&quot;20148&quot; value=&quot;5&quot;/&gt;&lt;property id=&quot;20300&quot; value=&quot;Slide 24 - &amp;quot;Motors and Sensor Setup&amp;quot;&quot;/&gt;&lt;property id=&quot;20307&quot; value=&quot;278&quot;/&gt;&lt;/object&gt;&lt;object type=&quot;3&quot; unique_id=&quot;11358&quot;&gt;&lt;property id=&quot;20148&quot; value=&quot;5&quot;/&gt;&lt;property id=&quot;20300&quot; value=&quot;Slide 25 - &amp;quot;VEX Cortex Download Method&amp;quot;&quot;/&gt;&lt;property id=&quot;20307&quot; value=&quot;279&quot;/&gt;&lt;/object&gt;&lt;object type=&quot;3&quot; unique_id=&quot;12580&quot;&gt;&lt;property id=&quot;20148&quot; value=&quot;5&quot;/&gt;&lt;property id=&quot;20300&quot; value=&quot;Slide 9 - &amp;quot;Potentiometers&amp;quot;&quot;/&gt;&lt;property id=&quot;20307&quot; value=&quot;280&quot;/&gt;&lt;/object&gt;&lt;object type=&quot;3&quot; unique_id=&quot;12581&quot;&gt;&lt;property id=&quot;20148&quot; value=&quot;5&quot;/&gt;&lt;property id=&quot;20300&quot; value=&quot;Slide 10 - &amp;quot;Quadrature Shaft Encoders&amp;quot;&quot;/&gt;&lt;property id=&quot;20307&quot; value=&quot;281&quot;/&gt;&lt;/object&gt;&lt;object type=&quot;3&quot; unique_id=&quot;12582&quot;&gt;&lt;property id=&quot;20148&quot; value=&quot;5&quot;/&gt;&lt;property id=&quot;20300&quot; value=&quot;Slide 11 - &amp;quot;Ultrasonic&amp;quot;&quot;/&gt;&lt;property id=&quot;20307&quot; value=&quot;282&quot;/&gt;&lt;/object&gt;&lt;object type=&quot;3&quot; unique_id=&quot;12583&quot;&gt;&lt;property id=&quot;20148&quot; value=&quot;5&quot;/&gt;&lt;property id=&quot;20300&quot; value=&quot;Slide 12 - &amp;quot;Ultrasonic&amp;quot;&quot;/&gt;&lt;property id=&quot;20307&quot; value=&quot;28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PowerPointTemplateAE_2009_1217_NEW NEW Template</Template>
  <TotalTime>1489</TotalTime>
  <Words>664</Words>
  <Application>Microsoft Office PowerPoint</Application>
  <PresentationFormat>On-screen Show (4:3)</PresentationFormat>
  <Paragraphs>114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ＭＳ Ｐゴシック</vt:lpstr>
      <vt:lpstr>Arial</vt:lpstr>
      <vt:lpstr>PowerPointTemplateAE_2009_1217_NEW NEW Template</vt:lpstr>
      <vt:lpstr>1_Custom Design</vt:lpstr>
      <vt:lpstr>PowerPoint Presentation</vt:lpstr>
      <vt:lpstr>VEX V5 Robotics Platform: Testbed for Learning Programming</vt:lpstr>
      <vt:lpstr>VEX Structure Subsystem</vt:lpstr>
      <vt:lpstr>VEX Structure Subsystem</vt:lpstr>
      <vt:lpstr>VEX Motion Subsystem</vt:lpstr>
      <vt:lpstr>VEX Motion Subsystem</vt:lpstr>
      <vt:lpstr>VEX Motion Subsystem</vt:lpstr>
      <vt:lpstr>VEX Sensors Subsystem</vt:lpstr>
      <vt:lpstr>Potentiometer</vt:lpstr>
      <vt:lpstr>V5 Distance Sensor</vt:lpstr>
      <vt:lpstr>VEX V5 Brain</vt:lpstr>
      <vt:lpstr>VEX V5 Brain – Smart Ports</vt:lpstr>
      <vt:lpstr>VEX V5 Brain – 3-Wire Ports</vt:lpstr>
    </vt:vector>
  </TitlesOfParts>
  <Company>Project Lead The Way,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3.1.1 VEX Robotics Platform and ROBOTC Software</dc:title>
  <dc:subject>PoE - Unit 3</dc:subject>
  <dc:creator>PLTW</dc:creator>
  <cp:lastModifiedBy>Windows User</cp:lastModifiedBy>
  <cp:revision>151</cp:revision>
  <dcterms:created xsi:type="dcterms:W3CDTF">2010-01-04T14:07:12Z</dcterms:created>
  <dcterms:modified xsi:type="dcterms:W3CDTF">2022-10-18T20:15:58Z</dcterms:modified>
</cp:coreProperties>
</file>