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 id="2147483723" r:id="rId6"/>
    <p:sldMasterId id="2147483729" r:id="rId7"/>
  </p:sldMasterIdLst>
  <p:notesMasterIdLst>
    <p:notesMasterId r:id="rId37"/>
  </p:notesMasterIdLst>
  <p:handoutMasterIdLst>
    <p:handoutMasterId r:id="rId38"/>
  </p:handoutMasterIdLst>
  <p:sldIdLst>
    <p:sldId id="292" r:id="rId8"/>
    <p:sldId id="258" r:id="rId9"/>
    <p:sldId id="260" r:id="rId10"/>
    <p:sldId id="285" r:id="rId11"/>
    <p:sldId id="286" r:id="rId12"/>
    <p:sldId id="261" r:id="rId13"/>
    <p:sldId id="287" r:id="rId14"/>
    <p:sldId id="290" r:id="rId15"/>
    <p:sldId id="288" r:id="rId16"/>
    <p:sldId id="289" r:id="rId17"/>
    <p:sldId id="262" r:id="rId18"/>
    <p:sldId id="263" r:id="rId19"/>
    <p:sldId id="264" r:id="rId20"/>
    <p:sldId id="268" r:id="rId21"/>
    <p:sldId id="269" r:id="rId22"/>
    <p:sldId id="270" r:id="rId23"/>
    <p:sldId id="267" r:id="rId24"/>
    <p:sldId id="271" r:id="rId25"/>
    <p:sldId id="272" r:id="rId26"/>
    <p:sldId id="273" r:id="rId27"/>
    <p:sldId id="274" r:id="rId28"/>
    <p:sldId id="275" r:id="rId29"/>
    <p:sldId id="276" r:id="rId30"/>
    <p:sldId id="278" r:id="rId31"/>
    <p:sldId id="277" r:id="rId32"/>
    <p:sldId id="279" r:id="rId33"/>
    <p:sldId id="280" r:id="rId34"/>
    <p:sldId id="281" r:id="rId35"/>
    <p:sldId id="282"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4" clrIdx="0"/>
  <p:cmAuthor id="1" name="Kristen" initials="" lastIdx="3" clrIdx="1"/>
  <p:cmAuthor id="2" name="wterrel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3399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00" autoAdjust="0"/>
  </p:normalViewPr>
  <p:slideViewPr>
    <p:cSldViewPr snapToGrid="0">
      <p:cViewPr varScale="1">
        <p:scale>
          <a:sx n="80" d="100"/>
          <a:sy n="80" d="100"/>
        </p:scale>
        <p:origin x="25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168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78851" name="Rectangle 7"/>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78852" name="Rectangle 8"/>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728157E7-7E57-43DA-A7B2-75F0A08D62BA}" type="slidenum">
              <a:rPr lang="en-US" sz="1200"/>
              <a:pPr algn="r">
                <a:defRPr/>
              </a:pPr>
              <a:t>‹#›</a:t>
            </a:fld>
            <a:endParaRPr lang="en-US" sz="1200"/>
          </a:p>
        </p:txBody>
      </p:sp>
      <p:sp>
        <p:nvSpPr>
          <p:cNvPr id="78853" name="Rectangle 9"/>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7885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F5717A2A-09CC-40E1-ABEC-911F51A2C41D}" type="slidenum">
              <a:rPr lang="en-US" sz="1200"/>
              <a:pPr algn="r">
                <a:defRPr/>
              </a:pPr>
              <a:t>‹#›</a:t>
            </a:fld>
            <a:endParaRPr lang="en-US" sz="1200"/>
          </a:p>
        </p:txBody>
      </p:sp>
    </p:spTree>
    <p:extLst>
      <p:ext uri="{BB962C8B-B14F-4D97-AF65-F5344CB8AC3E}">
        <p14:creationId xmlns:p14="http://schemas.microsoft.com/office/powerpoint/2010/main" val="389239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2" name="Rectangle 8"/>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48133" name="Rectangle 9"/>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4813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D48DB8C-8977-4DC3-B5FD-F82183260549}" type="slidenum">
              <a:rPr lang="en-US" sz="1200"/>
              <a:pPr algn="r">
                <a:defRPr/>
              </a:pPr>
              <a:t>‹#›</a:t>
            </a:fld>
            <a:endParaRPr lang="en-US" sz="1200"/>
          </a:p>
        </p:txBody>
      </p:sp>
      <p:sp>
        <p:nvSpPr>
          <p:cNvPr id="48135" name="Rectangle 11"/>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48136" name="Rectangle 12"/>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C680FF8-FBE8-4B89-A0C9-3627076847FE}" type="slidenum">
              <a:rPr lang="en-US" sz="1200"/>
              <a:pPr algn="r">
                <a:defRPr/>
              </a:pPr>
              <a:t>‹#›</a:t>
            </a:fld>
            <a:endParaRPr lang="en-US" sz="1200"/>
          </a:p>
        </p:txBody>
      </p:sp>
    </p:spTree>
    <p:extLst>
      <p:ext uri="{BB962C8B-B14F-4D97-AF65-F5344CB8AC3E}">
        <p14:creationId xmlns:p14="http://schemas.microsoft.com/office/powerpoint/2010/main" val="278578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13417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pPr eaLnBrk="1" hangingPunct="1"/>
            <a:r>
              <a:rPr lang="en-US" dirty="0" smtClean="0"/>
              <a:t>When the x and y components are calculated, it can be assumed that the x component will have a higher value because the vector is closer to the horizontal than the vertical.</a:t>
            </a:r>
          </a:p>
        </p:txBody>
      </p:sp>
    </p:spTree>
    <p:extLst>
      <p:ext uri="{BB962C8B-B14F-4D97-AF65-F5344CB8AC3E}">
        <p14:creationId xmlns:p14="http://schemas.microsoft.com/office/powerpoint/2010/main" val="3940634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3817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7887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78526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13713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pPr eaLnBrk="1" hangingPunct="1"/>
            <a:r>
              <a:rPr lang="en-US" dirty="0" smtClean="0"/>
              <a:t>The negative is chosen in the second equation because the y-component is in the negative direction.  That</a:t>
            </a:r>
            <a:r>
              <a:rPr lang="en-US" baseline="0" dirty="0" smtClean="0"/>
              <a:t> makes </a:t>
            </a:r>
            <a:r>
              <a:rPr lang="en-US" baseline="0" dirty="0" err="1" smtClean="0"/>
              <a:t>F_B</a:t>
            </a:r>
            <a:r>
              <a:rPr lang="en-US" strike="noStrike" baseline="0" dirty="0" err="1" smtClean="0"/>
              <a:t>y</a:t>
            </a:r>
            <a:r>
              <a:rPr lang="en-US" baseline="0" dirty="0" smtClean="0"/>
              <a:t> negative, and right triangle trig (SOH-CAH-TOA) assumes positive side lengths.</a:t>
            </a:r>
            <a:endParaRPr lang="en-US" dirty="0" smtClean="0"/>
          </a:p>
        </p:txBody>
      </p:sp>
    </p:spTree>
    <p:extLst>
      <p:ext uri="{BB962C8B-B14F-4D97-AF65-F5344CB8AC3E}">
        <p14:creationId xmlns:p14="http://schemas.microsoft.com/office/powerpoint/2010/main" val="2770211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r>
              <a:rPr lang="en-US" smtClean="0"/>
              <a:t>This is an example of pulling a boat onto shore.</a:t>
            </a:r>
          </a:p>
        </p:txBody>
      </p:sp>
    </p:spTree>
    <p:extLst>
      <p:ext uri="{BB962C8B-B14F-4D97-AF65-F5344CB8AC3E}">
        <p14:creationId xmlns:p14="http://schemas.microsoft.com/office/powerpoint/2010/main" val="452105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pPr eaLnBrk="1" hangingPunct="1"/>
            <a:r>
              <a:rPr lang="en-US" smtClean="0"/>
              <a:t>This slide represents two free body diagrams. The first is a free body diagram with the vector forces shown with their true angles. The second free body diagram shows the vector forces broken into their X and Y components, which is more useful for summing forces.</a:t>
            </a:r>
          </a:p>
        </p:txBody>
      </p:sp>
    </p:spTree>
    <p:extLst>
      <p:ext uri="{BB962C8B-B14F-4D97-AF65-F5344CB8AC3E}">
        <p14:creationId xmlns:p14="http://schemas.microsoft.com/office/powerpoint/2010/main" val="76652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9505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3899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r>
              <a:rPr lang="en-US" smtClean="0"/>
              <a:t>Note that the magnitude is the length of the hypotenuse.</a:t>
            </a:r>
          </a:p>
        </p:txBody>
      </p:sp>
    </p:spTree>
    <p:extLst>
      <p:ext uri="{BB962C8B-B14F-4D97-AF65-F5344CB8AC3E}">
        <p14:creationId xmlns:p14="http://schemas.microsoft.com/office/powerpoint/2010/main" val="2877587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pPr eaLnBrk="1" hangingPunct="1"/>
            <a:r>
              <a:rPr lang="en-US" dirty="0" smtClean="0"/>
              <a:t>Note that the decimal points in the 300. and 400. </a:t>
            </a:r>
            <a:r>
              <a:rPr lang="en-US" dirty="0" err="1" smtClean="0"/>
              <a:t>lb</a:t>
            </a:r>
            <a:r>
              <a:rPr lang="en-US" dirty="0" smtClean="0"/>
              <a:t> quantities indicate that they have been measured to the nearest</a:t>
            </a:r>
            <a:r>
              <a:rPr lang="en-US" baseline="0" dirty="0" smtClean="0"/>
              <a:t> 1 </a:t>
            </a:r>
            <a:r>
              <a:rPr lang="en-US" baseline="0" dirty="0" err="1" smtClean="0"/>
              <a:t>lb</a:t>
            </a:r>
            <a:r>
              <a:rPr lang="en-US" baseline="0" dirty="0" smtClean="0"/>
              <a:t>, not to the nearest 100 lb.  This determines how precisely we can know the results of calculations.  Keeping track of this precision requires knowledge of “significant figures,” which is beyond the scope of </a:t>
            </a:r>
            <a:r>
              <a:rPr lang="en-US" baseline="0" dirty="0" err="1" smtClean="0"/>
              <a:t>PoE</a:t>
            </a:r>
            <a:r>
              <a:rPr lang="en-US" baseline="0" dirty="0" smtClean="0"/>
              <a:t>. </a:t>
            </a:r>
            <a:r>
              <a:rPr lang="en-US" baseline="0" dirty="0" err="1" smtClean="0"/>
              <a:t>PoE</a:t>
            </a:r>
            <a:r>
              <a:rPr lang="en-US" baseline="0" dirty="0" smtClean="0"/>
              <a:t> course materials will use the correct precision in results, the national </a:t>
            </a:r>
            <a:r>
              <a:rPr lang="en-US" baseline="0" dirty="0" err="1" smtClean="0"/>
              <a:t>PoE</a:t>
            </a:r>
            <a:r>
              <a:rPr lang="en-US" baseline="0" dirty="0" smtClean="0"/>
              <a:t> exam does not require you to know how to handle significant figures.</a:t>
            </a:r>
            <a:endParaRPr lang="en-US" dirty="0" smtClean="0"/>
          </a:p>
        </p:txBody>
      </p:sp>
    </p:spTree>
    <p:extLst>
      <p:ext uri="{BB962C8B-B14F-4D97-AF65-F5344CB8AC3E}">
        <p14:creationId xmlns:p14="http://schemas.microsoft.com/office/powerpoint/2010/main" val="1555052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17788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eaLnBrk="1" hangingPunct="1"/>
            <a:r>
              <a:rPr lang="en-US" smtClean="0"/>
              <a:t>When solving for the y-component, the negative is chosen because the y-component for vector D is in the negative direction.  </a:t>
            </a:r>
          </a:p>
          <a:p>
            <a:pPr eaLnBrk="1" hangingPunct="1"/>
            <a:endParaRPr lang="en-US" smtClean="0"/>
          </a:p>
        </p:txBody>
      </p:sp>
    </p:spTree>
    <p:extLst>
      <p:ext uri="{BB962C8B-B14F-4D97-AF65-F5344CB8AC3E}">
        <p14:creationId xmlns:p14="http://schemas.microsoft.com/office/powerpoint/2010/main" val="215736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89182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76990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smtClean="0"/>
              <a:t>In order to portray the correct direction for the resultant force, it is crucial that the tail for the first force is the beginning point for the tail of the resultant vector.  </a:t>
            </a:r>
          </a:p>
        </p:txBody>
      </p:sp>
    </p:spTree>
    <p:extLst>
      <p:ext uri="{BB962C8B-B14F-4D97-AF65-F5344CB8AC3E}">
        <p14:creationId xmlns:p14="http://schemas.microsoft.com/office/powerpoint/2010/main" val="570122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pPr eaLnBrk="1" hangingPunct="1"/>
            <a:r>
              <a:rPr lang="en-US" dirty="0" smtClean="0"/>
              <a:t>The</a:t>
            </a:r>
            <a:r>
              <a:rPr lang="en-US" baseline="0" dirty="0" smtClean="0"/>
              <a:t> answer has a decimal point shown to indicate it is known to the nearest 1 pound.</a:t>
            </a:r>
            <a:endParaRPr lang="en-US" dirty="0" smtClean="0"/>
          </a:p>
        </p:txBody>
      </p:sp>
    </p:spTree>
    <p:extLst>
      <p:ext uri="{BB962C8B-B14F-4D97-AF65-F5344CB8AC3E}">
        <p14:creationId xmlns:p14="http://schemas.microsoft.com/office/powerpoint/2010/main" val="3264742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71209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1054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r>
              <a:rPr lang="en-US" dirty="0" smtClean="0"/>
              <a:t>Where possible we take the angle from the positive</a:t>
            </a:r>
            <a:r>
              <a:rPr lang="en-US" baseline="0" dirty="0" smtClean="0"/>
              <a:t> x axis.</a:t>
            </a:r>
          </a:p>
          <a:p>
            <a:pPr eaLnBrk="1" hangingPunct="1"/>
            <a:r>
              <a:rPr lang="en-US" baseline="0" dirty="0" smtClean="0"/>
              <a:t>	1</a:t>
            </a:r>
            <a:r>
              <a:rPr lang="en-US" baseline="30000" dirty="0" smtClean="0"/>
              <a:t>st</a:t>
            </a:r>
            <a:r>
              <a:rPr lang="en-US" baseline="0" dirty="0" smtClean="0"/>
              <a:t> quadrant</a:t>
            </a:r>
          </a:p>
          <a:p>
            <a:pPr eaLnBrk="1" hangingPunct="1"/>
            <a:endParaRPr lang="en-US" dirty="0" smtClean="0"/>
          </a:p>
        </p:txBody>
      </p:sp>
    </p:spTree>
    <p:extLst>
      <p:ext uri="{BB962C8B-B14F-4D97-AF65-F5344CB8AC3E}">
        <p14:creationId xmlns:p14="http://schemas.microsoft.com/office/powerpoint/2010/main" val="2489224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01060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r>
              <a:rPr lang="en-US" smtClean="0"/>
              <a:t>When there is more than one vector force and they are added together, it is crucial to keep track of sense. The standard convention is that right in the X direction is a positive number, and X in the left direction is considered negative. Y in the up direction is positive, and Y in the down direction is negative.</a:t>
            </a:r>
          </a:p>
        </p:txBody>
      </p:sp>
    </p:spTree>
    <p:extLst>
      <p:ext uri="{BB962C8B-B14F-4D97-AF65-F5344CB8AC3E}">
        <p14:creationId xmlns:p14="http://schemas.microsoft.com/office/powerpoint/2010/main" val="319554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02341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18478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r>
              <a:rPr lang="en-US" dirty="0" smtClean="0"/>
              <a:t>Note that if the other acute angle had been given, the x-component</a:t>
            </a:r>
            <a:r>
              <a:rPr lang="en-US" baseline="0" dirty="0" smtClean="0"/>
              <a:t> would be the opposite side!</a:t>
            </a:r>
            <a:endParaRPr lang="en-US" dirty="0" smtClean="0"/>
          </a:p>
        </p:txBody>
      </p:sp>
    </p:spTree>
    <p:extLst>
      <p:ext uri="{BB962C8B-B14F-4D97-AF65-F5344CB8AC3E}">
        <p14:creationId xmlns:p14="http://schemas.microsoft.com/office/powerpoint/2010/main" val="3157841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eaLnBrk="1" hangingPunct="1"/>
            <a:r>
              <a:rPr lang="en-US" smtClean="0"/>
              <a:t>This is only true when the angle is measured to the horizontal axis as shown in the picture.</a:t>
            </a:r>
          </a:p>
        </p:txBody>
      </p:sp>
    </p:spTree>
    <p:extLst>
      <p:ext uri="{BB962C8B-B14F-4D97-AF65-F5344CB8AC3E}">
        <p14:creationId xmlns:p14="http://schemas.microsoft.com/office/powerpoint/2010/main" val="227973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D66F3-C133-4939-84DE-17A96D9E40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842D8C-7377-430B-BCCA-E4B69EEE57E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01942-5C6D-45BD-9C72-ED774FED068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6CF32D-F55D-4881-8866-8FDA9F16F87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51BC9FC-68BA-4865-9570-A2C1E23D822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595554A-DF14-4F56-9970-90AC1EB9430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932B732-4FB9-4DAB-8851-9AACF1F175F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41A36E7-5F7F-4984-9E0F-B290E1A6D3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3A1B385-538C-4112-8B2C-712E343E75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EB4-87E1-41AD-B204-AB89D693037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0"/>
            <a:ext cx="2178050" cy="6027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84925" cy="602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6B297D-9EA7-44A9-B92E-CB990C76C28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B0E15A-749A-4131-87DF-394D26C34D6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F2C71D85-F8D0-4762-902F-2336CEC0C67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1AF651-1EF7-4201-BA40-90F07466E23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91C580-F35F-448D-B283-DB40A08949F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0C4A15-C638-473D-B65D-62F99C6D925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D70734E-7C0F-47CA-9057-06ABA1D68C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4"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8229600"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36563" y="876300"/>
            <a:ext cx="8278812" cy="5151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2222ED-79E8-4343-BE16-E0B715660486}" type="slidenum">
              <a:rPr lang="en-US"/>
              <a:pPr>
                <a:defRPr/>
              </a:pPr>
              <a:t>‹#›</a:t>
            </a:fld>
            <a:endParaRPr lang="en-US"/>
          </a:p>
        </p:txBody>
      </p:sp>
      <p:pic>
        <p:nvPicPr>
          <p:cNvPr id="13319" name="Picture 7"/>
          <p:cNvPicPr>
            <a:picLocks noChangeAspect="1" noChangeArrowheads="1"/>
          </p:cNvPicPr>
          <p:nvPr/>
        </p:nvPicPr>
        <p:blipFill>
          <a:blip r:embed="rId15">
            <a:clrChange>
              <a:clrFrom>
                <a:srgbClr val="E6E6E6"/>
              </a:clrFrom>
              <a:clrTo>
                <a:srgbClr val="E6E6E6">
                  <a:alpha val="0"/>
                </a:srgbClr>
              </a:clrTo>
            </a:clrChange>
          </a:blip>
          <a:srcRect/>
          <a:stretch>
            <a:fillRect/>
          </a:stretch>
        </p:blipFill>
        <p:spPr bwMode="auto">
          <a:xfrm>
            <a:off x="7772400" y="6172200"/>
            <a:ext cx="474663" cy="487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D069E2-1834-4A4F-9EFC-ECF694035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7" r:id="rId2"/>
    <p:sldLayoutId id="2147483756" r:id="rId3"/>
    <p:sldLayoutId id="2147483755" r:id="rId4"/>
  </p:sldLayoutIdLst>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5.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25.xml"/><Relationship Id="rId1" Type="http://schemas.openxmlformats.org/officeDocument/2006/relationships/vmlDrawing" Target="../drawings/vmlDrawing6.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7.xml"/><Relationship Id="rId6" Type="http://schemas.openxmlformats.org/officeDocument/2006/relationships/image" Target="../media/image12.png"/><Relationship Id="rId11" Type="http://schemas.openxmlformats.org/officeDocument/2006/relationships/image" Target="../media/image8.png"/><Relationship Id="rId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5.xml"/><Relationship Id="rId6" Type="http://schemas.openxmlformats.org/officeDocument/2006/relationships/image" Target="../media/image18.png"/><Relationship Id="rId11" Type="http://schemas.openxmlformats.org/officeDocument/2006/relationships/image" Target="../media/image8.png"/><Relationship Id="rId5" Type="http://schemas.openxmlformats.org/officeDocument/2006/relationships/image" Target="../media/image17.png"/><Relationship Id="rId10" Type="http://schemas.openxmlformats.org/officeDocument/2006/relationships/image" Target="../media/image7.png"/><Relationship Id="rId4" Type="http://schemas.openxmlformats.org/officeDocument/2006/relationships/image" Target="../media/image16.pn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13.xml"/><Relationship Id="rId7" Type="http://schemas.openxmlformats.org/officeDocument/2006/relationships/image" Target="../media/image23.png"/><Relationship Id="rId2" Type="http://schemas.openxmlformats.org/officeDocument/2006/relationships/slideLayout" Target="../slideLayouts/slideLayout25.xml"/><Relationship Id="rId1" Type="http://schemas.openxmlformats.org/officeDocument/2006/relationships/vmlDrawing" Target="../drawings/vmlDrawing7.vml"/><Relationship Id="rId6" Type="http://schemas.openxmlformats.org/officeDocument/2006/relationships/image" Target="../media/image22.png"/><Relationship Id="rId5" Type="http://schemas.openxmlformats.org/officeDocument/2006/relationships/image" Target="../media/image6.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7.xml"/><Relationship Id="rId6" Type="http://schemas.openxmlformats.org/officeDocument/2006/relationships/image" Target="../media/image28.png"/><Relationship Id="rId11" Type="http://schemas.openxmlformats.org/officeDocument/2006/relationships/image" Target="../media/image24.png"/><Relationship Id="rId5" Type="http://schemas.openxmlformats.org/officeDocument/2006/relationships/image" Target="../media/image27.png"/><Relationship Id="rId10" Type="http://schemas.openxmlformats.org/officeDocument/2006/relationships/image" Target="../media/image23.png"/><Relationship Id="rId4" Type="http://schemas.openxmlformats.org/officeDocument/2006/relationships/image" Target="../media/image26.png"/><Relationship Id="rId9" Type="http://schemas.openxmlformats.org/officeDocument/2006/relationships/image" Target="../media/image22.png"/></Relationships>
</file>

<file path=ppt/slides/_rels/slide1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1.png"/><Relationship Id="rId7"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5.xml"/><Relationship Id="rId6" Type="http://schemas.openxmlformats.org/officeDocument/2006/relationships/image" Target="../media/image32.png"/><Relationship Id="rId11"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36.png"/><Relationship Id="rId4" Type="http://schemas.openxmlformats.org/officeDocument/2006/relationships/image" Target="../media/image22.png"/><Relationship Id="rId9" Type="http://schemas.openxmlformats.org/officeDocument/2006/relationships/image" Target="../media/image35.png"/></Relationships>
</file>

<file path=ppt/slides/_rels/slide1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6.xml"/><Relationship Id="rId7" Type="http://schemas.openxmlformats.org/officeDocument/2006/relationships/oleObject" Target="../embeddings/oleObject9.bin"/><Relationship Id="rId2" Type="http://schemas.openxmlformats.org/officeDocument/2006/relationships/slideLayout" Target="../slideLayouts/slideLayout25.xml"/><Relationship Id="rId1" Type="http://schemas.openxmlformats.org/officeDocument/2006/relationships/vmlDrawing" Target="../drawings/vmlDrawing8.vml"/><Relationship Id="rId6" Type="http://schemas.openxmlformats.org/officeDocument/2006/relationships/image" Target="../media/image7.wmf"/><Relationship Id="rId5" Type="http://schemas.openxmlformats.org/officeDocument/2006/relationships/oleObject" Target="../embeddings/oleObject8.bin"/><Relationship Id="rId10" Type="http://schemas.openxmlformats.org/officeDocument/2006/relationships/image" Target="../media/image41.png"/><Relationship Id="rId4" Type="http://schemas.openxmlformats.org/officeDocument/2006/relationships/image" Target="../media/image21.png"/><Relationship Id="rId9" Type="http://schemas.openxmlformats.org/officeDocument/2006/relationships/image" Target="../media/image40.png"/></Relationships>
</file>

<file path=ppt/slides/_rels/slide18.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49.png"/><Relationship Id="rId3" Type="http://schemas.openxmlformats.org/officeDocument/2006/relationships/notesSlide" Target="../notesSlides/notesSlide17.xml"/><Relationship Id="rId7" Type="http://schemas.openxmlformats.org/officeDocument/2006/relationships/image" Target="../media/image47.png"/><Relationship Id="rId12" Type="http://schemas.openxmlformats.org/officeDocument/2006/relationships/image" Target="../media/image23.wmf"/><Relationship Id="rId2" Type="http://schemas.openxmlformats.org/officeDocument/2006/relationships/slideLayout" Target="../slideLayouts/slideLayout25.xml"/><Relationship Id="rId1" Type="http://schemas.openxmlformats.org/officeDocument/2006/relationships/vmlDrawing" Target="../drawings/vmlDrawing9.vml"/><Relationship Id="rId6" Type="http://schemas.openxmlformats.org/officeDocument/2006/relationships/image" Target="../media/image46.png"/><Relationship Id="rId11" Type="http://schemas.openxmlformats.org/officeDocument/2006/relationships/oleObject" Target="../embeddings/oleObject11.bin"/><Relationship Id="rId5" Type="http://schemas.openxmlformats.org/officeDocument/2006/relationships/image" Target="../media/image45.png"/><Relationship Id="rId10" Type="http://schemas.openxmlformats.org/officeDocument/2006/relationships/image" Target="../media/image22.wmf"/><Relationship Id="rId4" Type="http://schemas.openxmlformats.org/officeDocument/2006/relationships/image" Target="../media/image44.png"/><Relationship Id="rId9" Type="http://schemas.openxmlformats.org/officeDocument/2006/relationships/oleObject" Target="../embeddings/oleObject10.bin"/><Relationship Id="rId14" Type="http://schemas.openxmlformats.org/officeDocument/2006/relationships/image" Target="../media/image50.png"/></Relationships>
</file>

<file path=ppt/slides/_rels/slide1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8.xml"/><Relationship Id="rId1" Type="http://schemas.openxmlformats.org/officeDocument/2006/relationships/slideLayout" Target="../slideLayouts/slideLayout25.xml"/><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19.xml"/><Relationship Id="rId1" Type="http://schemas.openxmlformats.org/officeDocument/2006/relationships/slideLayout" Target="../slideLayouts/slideLayout25.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21.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20.xml"/><Relationship Id="rId7" Type="http://schemas.openxmlformats.org/officeDocument/2006/relationships/oleObject" Target="../embeddings/oleObject12.bin"/><Relationship Id="rId12" Type="http://schemas.openxmlformats.org/officeDocument/2006/relationships/image" Target="../media/image65.png"/><Relationship Id="rId2" Type="http://schemas.openxmlformats.org/officeDocument/2006/relationships/slideLayout" Target="../slideLayouts/slideLayout25.xml"/><Relationship Id="rId1" Type="http://schemas.openxmlformats.org/officeDocument/2006/relationships/vmlDrawing" Target="../drawings/vmlDrawing10.vml"/><Relationship Id="rId6" Type="http://schemas.openxmlformats.org/officeDocument/2006/relationships/image" Target="../media/image39.png"/><Relationship Id="rId11" Type="http://schemas.openxmlformats.org/officeDocument/2006/relationships/image" Target="../media/image64.png"/><Relationship Id="rId5" Type="http://schemas.openxmlformats.org/officeDocument/2006/relationships/image" Target="../media/image38.png"/><Relationship Id="rId10" Type="http://schemas.openxmlformats.org/officeDocument/2006/relationships/image" Target="../media/image25.wmf"/><Relationship Id="rId4" Type="http://schemas.openxmlformats.org/officeDocument/2006/relationships/image" Target="../media/image37.png"/><Relationship Id="rId9"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notesSlide" Target="../notesSlides/notesSlide21.xml"/><Relationship Id="rId7" Type="http://schemas.openxmlformats.org/officeDocument/2006/relationships/image" Target="../media/image67.png"/><Relationship Id="rId2" Type="http://schemas.openxmlformats.org/officeDocument/2006/relationships/slideLayout" Target="../slideLayouts/slideLayout25.xml"/><Relationship Id="rId1" Type="http://schemas.openxmlformats.org/officeDocument/2006/relationships/vmlDrawing" Target="../drawings/vmlDrawing11.vml"/><Relationship Id="rId6" Type="http://schemas.openxmlformats.org/officeDocument/2006/relationships/image" Target="../media/image40.wmf"/><Relationship Id="rId5" Type="http://schemas.openxmlformats.org/officeDocument/2006/relationships/oleObject" Target="../embeddings/oleObject14.bin"/><Relationship Id="rId10" Type="http://schemas.openxmlformats.org/officeDocument/2006/relationships/image" Target="../media/image70.png"/><Relationship Id="rId4" Type="http://schemas.openxmlformats.org/officeDocument/2006/relationships/image" Target="../media/image38.png"/><Relationship Id="rId9" Type="http://schemas.openxmlformats.org/officeDocument/2006/relationships/image" Target="../media/image69.png"/></Relationships>
</file>

<file path=ppt/slides/_rels/slide23.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notesSlide" Target="../notesSlides/notesSlide22.xml"/><Relationship Id="rId7" Type="http://schemas.openxmlformats.org/officeDocument/2006/relationships/image" Target="../media/image73.png"/><Relationship Id="rId2" Type="http://schemas.openxmlformats.org/officeDocument/2006/relationships/slideLayout" Target="../slideLayouts/slideLayout25.xml"/><Relationship Id="rId1" Type="http://schemas.openxmlformats.org/officeDocument/2006/relationships/vmlDrawing" Target="../drawings/vmlDrawing12.vml"/><Relationship Id="rId6" Type="http://schemas.openxmlformats.org/officeDocument/2006/relationships/image" Target="../media/image72.png"/><Relationship Id="rId5" Type="http://schemas.openxmlformats.org/officeDocument/2006/relationships/image" Target="../media/image41.wmf"/><Relationship Id="rId10" Type="http://schemas.openxmlformats.org/officeDocument/2006/relationships/image" Target="../media/image75.png"/><Relationship Id="rId4" Type="http://schemas.openxmlformats.org/officeDocument/2006/relationships/oleObject" Target="../embeddings/oleObject15.bin"/><Relationship Id="rId9" Type="http://schemas.openxmlformats.org/officeDocument/2006/relationships/image" Target="../media/image39.png"/></Relationships>
</file>

<file path=ppt/slides/_rels/slide24.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image" Target="../media/image83.png"/><Relationship Id="rId3" Type="http://schemas.openxmlformats.org/officeDocument/2006/relationships/notesSlide" Target="../notesSlides/notesSlide23.xml"/><Relationship Id="rId7" Type="http://schemas.openxmlformats.org/officeDocument/2006/relationships/oleObject" Target="../embeddings/oleObject17.bin"/><Relationship Id="rId12" Type="http://schemas.openxmlformats.org/officeDocument/2006/relationships/image" Target="../media/image82.png"/><Relationship Id="rId2" Type="http://schemas.openxmlformats.org/officeDocument/2006/relationships/slideLayout" Target="../slideLayouts/slideLayout25.xml"/><Relationship Id="rId1" Type="http://schemas.openxmlformats.org/officeDocument/2006/relationships/vmlDrawing" Target="../drawings/vmlDrawing13.vml"/><Relationship Id="rId6" Type="http://schemas.openxmlformats.org/officeDocument/2006/relationships/image" Target="../media/image42.wmf"/><Relationship Id="rId11" Type="http://schemas.openxmlformats.org/officeDocument/2006/relationships/image" Target="../media/image81.png"/><Relationship Id="rId5" Type="http://schemas.openxmlformats.org/officeDocument/2006/relationships/oleObject" Target="../embeddings/oleObject16.bin"/><Relationship Id="rId10" Type="http://schemas.openxmlformats.org/officeDocument/2006/relationships/image" Target="../media/image80.png"/><Relationship Id="rId4" Type="http://schemas.openxmlformats.org/officeDocument/2006/relationships/image" Target="../media/image78.png"/><Relationship Id="rId9" Type="http://schemas.openxmlformats.org/officeDocument/2006/relationships/image" Target="../media/image79.png"/><Relationship Id="rId14" Type="http://schemas.openxmlformats.org/officeDocument/2006/relationships/image" Target="../media/image84.png"/></Relationships>
</file>

<file path=ppt/slides/_rels/slide25.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notesSlide" Target="../notesSlides/notesSlide24.xml"/><Relationship Id="rId1" Type="http://schemas.openxmlformats.org/officeDocument/2006/relationships/slideLayout" Target="../slideLayouts/slideLayout25.xml"/><Relationship Id="rId4" Type="http://schemas.openxmlformats.org/officeDocument/2006/relationships/image" Target="../media/image86.png"/></Relationships>
</file>

<file path=ppt/slides/_rels/slide26.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notesSlide" Target="../notesSlides/notesSlide25.xml"/><Relationship Id="rId1" Type="http://schemas.openxmlformats.org/officeDocument/2006/relationships/slideLayout" Target="../slideLayouts/slideLayout25.xml"/><Relationship Id="rId5" Type="http://schemas.openxmlformats.org/officeDocument/2006/relationships/image" Target="../media/image89.png"/><Relationship Id="rId4" Type="http://schemas.openxmlformats.org/officeDocument/2006/relationships/image" Target="../media/image88.png"/></Relationships>
</file>

<file path=ppt/slides/_rels/slide27.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91.pn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48.wmf"/><Relationship Id="rId3" Type="http://schemas.openxmlformats.org/officeDocument/2006/relationships/notesSlide" Target="../notesSlides/notesSlide27.xml"/><Relationship Id="rId7" Type="http://schemas.openxmlformats.org/officeDocument/2006/relationships/image" Target="../media/image45.wmf"/><Relationship Id="rId12" Type="http://schemas.openxmlformats.org/officeDocument/2006/relationships/oleObject" Target="../embeddings/oleObject22.bin"/><Relationship Id="rId2" Type="http://schemas.openxmlformats.org/officeDocument/2006/relationships/slideLayout" Target="../slideLayouts/slideLayout28.xml"/><Relationship Id="rId1" Type="http://schemas.openxmlformats.org/officeDocument/2006/relationships/vmlDrawing" Target="../drawings/vmlDrawing14.vml"/><Relationship Id="rId6" Type="http://schemas.openxmlformats.org/officeDocument/2006/relationships/oleObject" Target="../embeddings/oleObject19.bin"/><Relationship Id="rId11" Type="http://schemas.openxmlformats.org/officeDocument/2006/relationships/image" Target="../media/image47.wmf"/><Relationship Id="rId5" Type="http://schemas.openxmlformats.org/officeDocument/2006/relationships/image" Target="../media/image44.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46.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5.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5.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5.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Force Vectors</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20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70" name="Rectangle 2"/>
          <p:cNvSpPr>
            <a:spLocks noGrp="1" noChangeArrowheads="1"/>
          </p:cNvSpPr>
          <p:nvPr>
            <p:ph type="title"/>
          </p:nvPr>
        </p:nvSpPr>
        <p:spPr/>
        <p:txBody>
          <a:bodyPr/>
          <a:lstStyle/>
          <a:p>
            <a:pPr eaLnBrk="1" hangingPunct="1"/>
            <a:r>
              <a:rPr lang="en-US" smtClean="0"/>
              <a:t>Trigonometry Application</a:t>
            </a:r>
          </a:p>
        </p:txBody>
      </p:sp>
      <p:sp>
        <p:nvSpPr>
          <p:cNvPr id="77840" name="Rectangle 16"/>
          <p:cNvSpPr>
            <a:spLocks noGrp="1" noChangeArrowheads="1"/>
          </p:cNvSpPr>
          <p:nvPr>
            <p:ph idx="1"/>
          </p:nvPr>
        </p:nvSpPr>
        <p:spPr>
          <a:xfrm>
            <a:off x="395288" y="1006475"/>
            <a:ext cx="3436937" cy="2700338"/>
          </a:xfrm>
        </p:spPr>
        <p:txBody>
          <a:bodyPr/>
          <a:lstStyle/>
          <a:p>
            <a:pPr eaLnBrk="1" hangingPunct="1">
              <a:lnSpc>
                <a:spcPct val="150000"/>
              </a:lnSpc>
              <a:buFontTx/>
              <a:buNone/>
            </a:pPr>
            <a:r>
              <a:rPr lang="en-US" smtClean="0"/>
              <a:t>sin θ°   = F</a:t>
            </a:r>
            <a:r>
              <a:rPr lang="en-US" baseline="-25000" smtClean="0"/>
              <a:t>y</a:t>
            </a:r>
            <a:r>
              <a:rPr lang="en-US" smtClean="0"/>
              <a:t> / F </a:t>
            </a:r>
          </a:p>
          <a:p>
            <a:pPr eaLnBrk="1" hangingPunct="1">
              <a:lnSpc>
                <a:spcPct val="150000"/>
              </a:lnSpc>
              <a:buFontTx/>
              <a:buNone/>
            </a:pPr>
            <a:r>
              <a:rPr lang="en-US" smtClean="0"/>
              <a:t>cos θ°  = F</a:t>
            </a:r>
            <a:r>
              <a:rPr lang="en-US" baseline="-25000" smtClean="0"/>
              <a:t>x</a:t>
            </a:r>
            <a:r>
              <a:rPr lang="en-US" smtClean="0"/>
              <a:t> / F </a:t>
            </a:r>
          </a:p>
          <a:p>
            <a:pPr eaLnBrk="1" hangingPunct="1">
              <a:lnSpc>
                <a:spcPct val="150000"/>
              </a:lnSpc>
              <a:buFontTx/>
              <a:buNone/>
            </a:pPr>
            <a:r>
              <a:rPr lang="en-US" smtClean="0"/>
              <a:t>tan θ°   = F</a:t>
            </a:r>
            <a:r>
              <a:rPr lang="en-US" baseline="-25000" smtClean="0"/>
              <a:t>y</a:t>
            </a:r>
            <a:r>
              <a:rPr lang="en-US" smtClean="0"/>
              <a:t> / F</a:t>
            </a:r>
            <a:r>
              <a:rPr lang="en-US" baseline="-25000" smtClean="0"/>
              <a:t>x</a:t>
            </a:r>
          </a:p>
        </p:txBody>
      </p:sp>
      <p:grpSp>
        <p:nvGrpSpPr>
          <p:cNvPr id="27672" name="Group 4"/>
          <p:cNvGrpSpPr>
            <a:grpSpLocks/>
          </p:cNvGrpSpPr>
          <p:nvPr/>
        </p:nvGrpSpPr>
        <p:grpSpPr bwMode="auto">
          <a:xfrm>
            <a:off x="2264443" y="2974974"/>
            <a:ext cx="6721475" cy="3000375"/>
            <a:chOff x="1378" y="2042"/>
            <a:chExt cx="4234" cy="1890"/>
          </a:xfrm>
        </p:grpSpPr>
        <p:sp>
          <p:nvSpPr>
            <p:cNvPr id="27677" name="Arc 5"/>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7669" name="Object 21"/>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7694" name="Equation" r:id="rId4" imgW="177492" imgH="177492" progId="Equation.DSMT4">
                    <p:embed/>
                  </p:oleObj>
                </mc:Choice>
                <mc:Fallback>
                  <p:oleObj name="Equation" r:id="rId4" imgW="177492" imgH="177492"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78" name="Line 7"/>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7679" name="Line 8"/>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7680" name="Line 9"/>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7681" name="Line 10"/>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7682" name="Line 11"/>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7683" name="Text Box 12"/>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7684" name="Text Box 13"/>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7685" name="Text Box 14"/>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7686" name="Text Box 15"/>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
        <p:nvSpPr>
          <p:cNvPr id="77841" name="Text Box 17"/>
          <p:cNvSpPr txBox="1">
            <a:spLocks noChangeArrowheads="1"/>
          </p:cNvSpPr>
          <p:nvPr/>
        </p:nvSpPr>
        <p:spPr bwMode="auto">
          <a:xfrm>
            <a:off x="5092700" y="1193800"/>
            <a:ext cx="2424113"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rPr>
              <a:t>F</a:t>
            </a:r>
            <a:r>
              <a:rPr lang="en-US" sz="3200" baseline="-25000">
                <a:solidFill>
                  <a:srgbClr val="0000FF"/>
                </a:solidFill>
              </a:rPr>
              <a:t>y</a:t>
            </a:r>
            <a:r>
              <a:rPr lang="en-US" sz="3200">
                <a:solidFill>
                  <a:srgbClr val="0000FF"/>
                </a:solidFill>
              </a:rPr>
              <a:t>= F sin θ°</a:t>
            </a:r>
            <a:r>
              <a:rPr lang="en-US"/>
              <a:t> </a:t>
            </a:r>
          </a:p>
        </p:txBody>
      </p:sp>
      <p:sp>
        <p:nvSpPr>
          <p:cNvPr id="77842" name="Line 18"/>
          <p:cNvSpPr>
            <a:spLocks noChangeShapeType="1"/>
          </p:cNvSpPr>
          <p:nvPr/>
        </p:nvSpPr>
        <p:spPr bwMode="auto">
          <a:xfrm>
            <a:off x="3541713" y="1555750"/>
            <a:ext cx="1201737" cy="0"/>
          </a:xfrm>
          <a:prstGeom prst="line">
            <a:avLst/>
          </a:prstGeom>
          <a:noFill/>
          <a:ln w="38100">
            <a:solidFill>
              <a:srgbClr val="FF0000"/>
            </a:solidFill>
            <a:prstDash val="sysDot"/>
            <a:round/>
            <a:headEnd/>
            <a:tailEnd type="triangle" w="med" len="med"/>
          </a:ln>
        </p:spPr>
        <p:txBody>
          <a:bodyPr/>
          <a:lstStyle/>
          <a:p>
            <a:endParaRPr lang="en-US"/>
          </a:p>
        </p:txBody>
      </p:sp>
      <p:sp>
        <p:nvSpPr>
          <p:cNvPr id="77843" name="Line 19"/>
          <p:cNvSpPr>
            <a:spLocks noChangeShapeType="1"/>
          </p:cNvSpPr>
          <p:nvPr/>
        </p:nvSpPr>
        <p:spPr bwMode="auto">
          <a:xfrm>
            <a:off x="3514725" y="2325688"/>
            <a:ext cx="1201738" cy="0"/>
          </a:xfrm>
          <a:prstGeom prst="line">
            <a:avLst/>
          </a:prstGeom>
          <a:noFill/>
          <a:ln w="38100">
            <a:solidFill>
              <a:srgbClr val="FF0000"/>
            </a:solidFill>
            <a:prstDash val="sysDot"/>
            <a:round/>
            <a:headEnd/>
            <a:tailEnd type="triangle" w="med" len="med"/>
          </a:ln>
        </p:spPr>
        <p:txBody>
          <a:bodyPr/>
          <a:lstStyle/>
          <a:p>
            <a:endParaRPr lang="en-US"/>
          </a:p>
        </p:txBody>
      </p:sp>
      <p:sp>
        <p:nvSpPr>
          <p:cNvPr id="77845" name="Text Box 21"/>
          <p:cNvSpPr txBox="1">
            <a:spLocks noChangeArrowheads="1"/>
          </p:cNvSpPr>
          <p:nvPr/>
        </p:nvSpPr>
        <p:spPr bwMode="auto">
          <a:xfrm>
            <a:off x="5022850" y="2027238"/>
            <a:ext cx="2424113" cy="579437"/>
          </a:xfrm>
          <a:prstGeom prst="rect">
            <a:avLst/>
          </a:prstGeom>
          <a:noFill/>
          <a:ln w="9525">
            <a:noFill/>
            <a:miter lim="800000"/>
            <a:headEnd/>
            <a:tailEnd/>
          </a:ln>
        </p:spPr>
        <p:txBody>
          <a:bodyPr>
            <a:spAutoFit/>
          </a:bodyPr>
          <a:lstStyle/>
          <a:p>
            <a:pPr>
              <a:spcBef>
                <a:spcPct val="50000"/>
              </a:spcBef>
            </a:pPr>
            <a:r>
              <a:rPr lang="en-US" sz="3200" dirty="0" err="1">
                <a:solidFill>
                  <a:srgbClr val="0000FF"/>
                </a:solidFill>
              </a:rPr>
              <a:t>F</a:t>
            </a:r>
            <a:r>
              <a:rPr lang="en-US" sz="3200" baseline="-25000" dirty="0" err="1">
                <a:solidFill>
                  <a:srgbClr val="0000FF"/>
                </a:solidFill>
              </a:rPr>
              <a:t>x</a:t>
            </a:r>
            <a:r>
              <a:rPr lang="en-US" sz="3200" dirty="0">
                <a:solidFill>
                  <a:srgbClr val="0000FF"/>
                </a:solidFill>
              </a:rPr>
              <a:t>= F </a:t>
            </a:r>
            <a:r>
              <a:rPr lang="en-US" sz="3200" dirty="0" err="1">
                <a:solidFill>
                  <a:srgbClr val="0000FF"/>
                </a:solidFill>
              </a:rPr>
              <a:t>cos</a:t>
            </a:r>
            <a:r>
              <a:rPr lang="en-US" sz="3200" dirty="0">
                <a:solidFill>
                  <a:srgbClr val="0000FF"/>
                </a:solidFill>
              </a:rPr>
              <a:t> θ°</a:t>
            </a:r>
            <a:r>
              <a:rPr lang="en-US" dirty="0"/>
              <a:t> </a:t>
            </a:r>
          </a:p>
        </p:txBody>
      </p:sp>
      <p:sp>
        <p:nvSpPr>
          <p:cNvPr id="20" name="Text Box 21"/>
          <p:cNvSpPr txBox="1">
            <a:spLocks noChangeArrowheads="1"/>
          </p:cNvSpPr>
          <p:nvPr/>
        </p:nvSpPr>
        <p:spPr bwMode="auto">
          <a:xfrm>
            <a:off x="85055" y="5975350"/>
            <a:ext cx="9251449" cy="584775"/>
          </a:xfrm>
          <a:prstGeom prst="rect">
            <a:avLst/>
          </a:prstGeom>
          <a:noFill/>
          <a:ln w="9525">
            <a:noFill/>
            <a:miter lim="800000"/>
            <a:headEnd/>
            <a:tailEnd/>
          </a:ln>
        </p:spPr>
        <p:txBody>
          <a:bodyPr wrap="square">
            <a:spAutoFit/>
          </a:bodyPr>
          <a:lstStyle/>
          <a:p>
            <a:pPr>
              <a:spcBef>
                <a:spcPct val="50000"/>
              </a:spcBef>
            </a:pPr>
            <a:r>
              <a:rPr lang="en-US" sz="3200" dirty="0" err="1" smtClean="0">
                <a:solidFill>
                  <a:srgbClr val="0000FF"/>
                </a:solidFill>
              </a:rPr>
              <a:t>F</a:t>
            </a:r>
            <a:r>
              <a:rPr lang="en-US" sz="3200" baseline="-25000" dirty="0" err="1" smtClean="0">
                <a:solidFill>
                  <a:srgbClr val="0000FF"/>
                </a:solidFill>
              </a:rPr>
              <a:t>x</a:t>
            </a:r>
            <a:r>
              <a:rPr lang="en-US" sz="3200" baseline="-25000" dirty="0" smtClean="0">
                <a:solidFill>
                  <a:srgbClr val="0000FF"/>
                </a:solidFill>
              </a:rPr>
              <a:t> </a:t>
            </a:r>
            <a:r>
              <a:rPr lang="en-US" sz="3200" dirty="0" smtClean="0">
                <a:solidFill>
                  <a:srgbClr val="0000FF"/>
                </a:solidFill>
              </a:rPr>
              <a:t>and </a:t>
            </a:r>
            <a:r>
              <a:rPr lang="en-US" sz="3200" dirty="0" err="1" smtClean="0">
                <a:solidFill>
                  <a:srgbClr val="0000FF"/>
                </a:solidFill>
              </a:rPr>
              <a:t>F</a:t>
            </a:r>
            <a:r>
              <a:rPr lang="en-US" sz="3200" baseline="-25000" dirty="0" err="1" smtClean="0">
                <a:solidFill>
                  <a:srgbClr val="0000FF"/>
                </a:solidFill>
              </a:rPr>
              <a:t>y</a:t>
            </a:r>
            <a:r>
              <a:rPr lang="en-US" sz="3200" dirty="0" smtClean="0">
                <a:solidFill>
                  <a:srgbClr val="0000FF"/>
                </a:solidFill>
              </a:rPr>
              <a:t> are negative if left or down, respectively.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40">
                                            <p:txEl>
                                              <p:pRg st="0" end="0"/>
                                            </p:txEl>
                                          </p:spTgt>
                                        </p:tgtEl>
                                        <p:attrNameLst>
                                          <p:attrName>style.visibility</p:attrName>
                                        </p:attrNameLst>
                                      </p:cBhvr>
                                      <p:to>
                                        <p:strVal val="visible"/>
                                      </p:to>
                                    </p:set>
                                    <p:anim calcmode="lin" valueType="num">
                                      <p:cBhvr additive="base">
                                        <p:cTn id="7" dur="500" fill="hold"/>
                                        <p:tgtEl>
                                          <p:spTgt spid="778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40">
                                            <p:txEl>
                                              <p:pRg st="1" end="1"/>
                                            </p:txEl>
                                          </p:spTgt>
                                        </p:tgtEl>
                                        <p:attrNameLst>
                                          <p:attrName>style.visibility</p:attrName>
                                        </p:attrNameLst>
                                      </p:cBhvr>
                                      <p:to>
                                        <p:strVal val="visible"/>
                                      </p:to>
                                    </p:set>
                                    <p:anim calcmode="lin" valueType="num">
                                      <p:cBhvr additive="base">
                                        <p:cTn id="13" dur="500" fill="hold"/>
                                        <p:tgtEl>
                                          <p:spTgt spid="778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40">
                                            <p:txEl>
                                              <p:pRg st="2" end="2"/>
                                            </p:txEl>
                                          </p:spTgt>
                                        </p:tgtEl>
                                        <p:attrNameLst>
                                          <p:attrName>style.visibility</p:attrName>
                                        </p:attrNameLst>
                                      </p:cBhvr>
                                      <p:to>
                                        <p:strVal val="visible"/>
                                      </p:to>
                                    </p:set>
                                    <p:anim calcmode="lin" valueType="num">
                                      <p:cBhvr additive="base">
                                        <p:cTn id="19" dur="500" fill="hold"/>
                                        <p:tgtEl>
                                          <p:spTgt spid="7784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8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8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0" grpId="0" build="p" autoUpdateAnimBg="0"/>
      <p:bldP spid="77841" grpId="0"/>
      <p:bldP spid="77842" grpId="0" animBg="1"/>
      <p:bldP spid="77843" grpId="0" animBg="1"/>
      <p:bldP spid="77845"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95" name="Rectangle 2"/>
          <p:cNvSpPr>
            <a:spLocks noGrp="1" noChangeArrowheads="1"/>
          </p:cNvSpPr>
          <p:nvPr>
            <p:ph type="title"/>
          </p:nvPr>
        </p:nvSpPr>
        <p:spPr/>
        <p:txBody>
          <a:bodyPr/>
          <a:lstStyle/>
          <a:p>
            <a:pPr eaLnBrk="1" hangingPunct="1"/>
            <a:r>
              <a:rPr lang="en-US" smtClean="0"/>
              <a:t>Vector X and Y Components</a:t>
            </a:r>
          </a:p>
        </p:txBody>
      </p:sp>
      <p:sp>
        <p:nvSpPr>
          <p:cNvPr id="28696" name="Line 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8697" name="Rectangle 7"/>
          <p:cNvSpPr>
            <a:spLocks noChangeArrowheads="1"/>
          </p:cNvSpPr>
          <p:nvPr/>
        </p:nvSpPr>
        <p:spPr bwMode="auto">
          <a:xfrm>
            <a:off x="2463800" y="5521325"/>
            <a:ext cx="10683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8698" name="Text Box 9"/>
          <p:cNvSpPr txBox="1">
            <a:spLocks noChangeArrowheads="1"/>
          </p:cNvSpPr>
          <p:nvPr/>
        </p:nvSpPr>
        <p:spPr bwMode="auto">
          <a:xfrm>
            <a:off x="686464" y="1070131"/>
            <a:ext cx="7856537" cy="2462213"/>
          </a:xfrm>
          <a:prstGeom prst="rect">
            <a:avLst/>
          </a:prstGeom>
          <a:noFill/>
          <a:ln w="9525">
            <a:noFill/>
            <a:miter lim="800000"/>
            <a:headEnd/>
            <a:tailEnd/>
          </a:ln>
        </p:spPr>
        <p:txBody>
          <a:bodyPr>
            <a:spAutoFit/>
          </a:bodyPr>
          <a:lstStyle/>
          <a:p>
            <a:pPr>
              <a:spcBef>
                <a:spcPct val="50000"/>
              </a:spcBef>
            </a:pPr>
            <a:r>
              <a:rPr lang="en-US" sz="2800" dirty="0"/>
              <a:t>Vector</a:t>
            </a:r>
          </a:p>
          <a:p>
            <a:pPr>
              <a:spcBef>
                <a:spcPct val="50000"/>
              </a:spcBef>
            </a:pPr>
            <a:r>
              <a:rPr lang="en-US" sz="2800" dirty="0"/>
              <a:t>	</a:t>
            </a:r>
            <a:r>
              <a:rPr lang="en-US" sz="2800" dirty="0" smtClean="0"/>
              <a:t>Magnitude = </a:t>
            </a:r>
            <a:r>
              <a:rPr lang="en-US" sz="2800" dirty="0"/>
              <a:t>75.0 </a:t>
            </a:r>
            <a:r>
              <a:rPr lang="en-US" sz="2800" dirty="0" err="1" smtClean="0"/>
              <a:t>lb</a:t>
            </a:r>
            <a:endParaRPr lang="en-US" sz="2800" dirty="0"/>
          </a:p>
          <a:p>
            <a:pPr>
              <a:spcBef>
                <a:spcPct val="50000"/>
              </a:spcBef>
            </a:pPr>
            <a:r>
              <a:rPr lang="en-US" sz="2800" dirty="0"/>
              <a:t>	</a:t>
            </a:r>
            <a:r>
              <a:rPr lang="en-US" sz="2800" dirty="0" smtClean="0"/>
              <a:t>Direction = 35.0</a:t>
            </a:r>
            <a:r>
              <a:rPr lang="en-US" sz="2800" dirty="0" smtClean="0">
                <a:cs typeface="Arial" charset="0"/>
              </a:rPr>
              <a:t>°</a:t>
            </a:r>
            <a:r>
              <a:rPr lang="en-US" sz="2800" dirty="0" smtClean="0"/>
              <a:t>CCW from positive x-axis</a:t>
            </a:r>
            <a:endParaRPr lang="en-US" sz="2800" dirty="0"/>
          </a:p>
          <a:p>
            <a:pPr>
              <a:spcBef>
                <a:spcPct val="50000"/>
              </a:spcBef>
            </a:pPr>
            <a:r>
              <a:rPr lang="en-US" sz="2800" dirty="0"/>
              <a:t>	</a:t>
            </a:r>
            <a:r>
              <a:rPr lang="en-US" sz="2800" dirty="0" smtClean="0"/>
              <a:t>Sense = right, up </a:t>
            </a:r>
            <a:endParaRPr lang="en-US" sz="2800" dirty="0"/>
          </a:p>
        </p:txBody>
      </p:sp>
      <p:graphicFrame>
        <p:nvGraphicFramePr>
          <p:cNvPr id="28693" name="Object 21"/>
          <p:cNvGraphicFramePr>
            <a:graphicFrameLocks noChangeAspect="1"/>
          </p:cNvGraphicFramePr>
          <p:nvPr/>
        </p:nvGraphicFramePr>
        <p:xfrm>
          <a:off x="1841500" y="962025"/>
          <a:ext cx="419100" cy="558800"/>
        </p:xfrm>
        <a:graphic>
          <a:graphicData uri="http://schemas.openxmlformats.org/presentationml/2006/ole">
            <mc:AlternateContent xmlns:mc="http://schemas.openxmlformats.org/markup-compatibility/2006">
              <mc:Choice xmlns:v="urn:schemas-microsoft-com:vml" Requires="v">
                <p:oleObj spid="_x0000_s28740" name="Equation" r:id="rId4" imgW="152268" imgH="203024" progId="Equation.DSMT4">
                  <p:embed/>
                </p:oleObj>
              </mc:Choice>
              <mc:Fallback>
                <p:oleObj name="Equation" r:id="rId4" imgW="152268" imgH="203024"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0" y="962025"/>
                        <a:ext cx="4191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99" name="Line 14"/>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8700" name="Text Box 15"/>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1" name="Text Box 16"/>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8703" name="Text Box 18"/>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6" name="Line 28"/>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16413" name="Line 29"/>
          <p:cNvSpPr>
            <a:spLocks noChangeShapeType="1"/>
          </p:cNvSpPr>
          <p:nvPr/>
        </p:nvSpPr>
        <p:spPr bwMode="auto">
          <a:xfrm flipH="1" flipV="1">
            <a:off x="1047750" y="6146800"/>
            <a:ext cx="3240088" cy="7938"/>
          </a:xfrm>
          <a:prstGeom prst="line">
            <a:avLst/>
          </a:prstGeom>
          <a:noFill/>
          <a:ln w="38100">
            <a:solidFill>
              <a:srgbClr val="FF0000"/>
            </a:solidFill>
            <a:prstDash val="sysDot"/>
            <a:round/>
            <a:headEnd type="triangle" w="med" len="med"/>
            <a:tailEnd/>
          </a:ln>
        </p:spPr>
        <p:txBody>
          <a:bodyPr/>
          <a:lstStyle/>
          <a:p>
            <a:endParaRPr lang="en-US"/>
          </a:p>
        </p:txBody>
      </p:sp>
      <p:sp>
        <p:nvSpPr>
          <p:cNvPr id="16414" name="Line 30"/>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8709" name="Arc 31"/>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6"/>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7"/>
                <a:stretch>
                  <a:fillRect b="-7813"/>
                </a:stretch>
              </a:blipFill>
            </p:spPr>
            <p:txBody>
              <a:bodyPr/>
              <a:lstStyle/>
              <a:p>
                <a:r>
                  <a:rPr lang="en-US">
                    <a:noFill/>
                  </a:rPr>
                  <a:t> </a:t>
                </a:r>
              </a:p>
            </p:txBody>
          </p:sp>
        </mc:Fallback>
      </mc:AlternateContent>
      <p:sp>
        <p:nvSpPr>
          <p:cNvPr id="22"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xmlns:a14="http://schemas.microsoft.com/office/drawing/2010/main">
        <mc:Choice Requires="a14">
          <p:sp>
            <p:nvSpPr>
              <p:cNvPr id="5" name="TextBox 4"/>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6413"/>
                                        </p:tgtEl>
                                        <p:attrNameLst>
                                          <p:attrName>style.visibility</p:attrName>
                                        </p:attrNameLst>
                                      </p:cBhvr>
                                      <p:to>
                                        <p:strVal val="visible"/>
                                      </p:to>
                                    </p:set>
                                    <p:animEffect transition="in" filter="slide(fromLeft)">
                                      <p:cBhvr>
                                        <p:cTn id="7" dur="1000"/>
                                        <p:tgtEl>
                                          <p:spTgt spid="16413"/>
                                        </p:tgtEl>
                                      </p:cBhvr>
                                    </p:animEffect>
                                  </p:childTnLst>
                                </p:cTn>
                              </p:par>
                            </p:childTnLst>
                          </p:cTn>
                        </p:par>
                        <p:par>
                          <p:cTn id="8" fill="hold" nodeType="afterGroup">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16414"/>
                                        </p:tgtEl>
                                        <p:attrNameLst>
                                          <p:attrName>style.visibility</p:attrName>
                                        </p:attrNameLst>
                                      </p:cBhvr>
                                      <p:to>
                                        <p:strVal val="visible"/>
                                      </p:to>
                                    </p:set>
                                    <p:animEffect transition="in" filter="slide(fromBottom)">
                                      <p:cBhvr>
                                        <p:cTn id="11" dur="10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3" grpId="0" animBg="1"/>
      <p:bldP spid="164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31" name="Rectangle 2"/>
          <p:cNvSpPr>
            <a:spLocks noGrp="1" noChangeArrowheads="1"/>
          </p:cNvSpPr>
          <p:nvPr>
            <p:ph type="title"/>
          </p:nvPr>
        </p:nvSpPr>
        <p:spPr/>
        <p:txBody>
          <a:bodyPr/>
          <a:lstStyle/>
          <a:p>
            <a:pPr eaLnBrk="1" hangingPunct="1"/>
            <a:r>
              <a:rPr lang="en-US" sz="4000" smtClean="0"/>
              <a:t>Vector X and Y Components</a:t>
            </a:r>
          </a:p>
        </p:txBody>
      </p:sp>
      <mc:AlternateContent xmlns:mc="http://schemas.openxmlformats.org/markup-compatibility/2006" xmlns:a14="http://schemas.microsoft.com/office/drawing/2010/main">
        <mc:Choice Requires="a14">
          <p:sp>
            <p:nvSpPr>
              <p:cNvPr id="20502" name="Text Box 22"/>
              <p:cNvSpPr txBox="1">
                <a:spLocks noChangeArrowheads="1"/>
              </p:cNvSpPr>
              <p:nvPr/>
            </p:nvSpPr>
            <p:spPr bwMode="auto">
              <a:xfrm>
                <a:off x="465716" y="1029714"/>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x</m:t>
                            </m:r>
                          </m:sub>
                        </m:sSub>
                      </m:sub>
                    </m:sSub>
                  </m:oMath>
                </a14:m>
                <a:endParaRPr lang="el-GR" sz="3200" dirty="0">
                  <a:solidFill>
                    <a:srgbClr val="FF0000"/>
                  </a:solidFill>
                  <a:latin typeface="+mj-lt"/>
                  <a:cs typeface="Arial" charset="0"/>
                </a:endParaRPr>
              </a:p>
            </p:txBody>
          </p:sp>
        </mc:Choice>
        <mc:Fallback xmlns="">
          <p:sp>
            <p:nvSpPr>
              <p:cNvPr id="20502" name="Text Box 22"/>
              <p:cNvSpPr txBox="1">
                <a:spLocks noRot="1" noChangeAspect="1" noMove="1" noResize="1" noEditPoints="1" noAdjustHandles="1" noChangeArrowheads="1" noChangeShapeType="1" noTextEdit="1"/>
              </p:cNvSpPr>
              <p:nvPr/>
            </p:nvSpPr>
            <p:spPr bwMode="auto">
              <a:xfrm>
                <a:off x="465716" y="1029714"/>
                <a:ext cx="3167062" cy="646395"/>
              </a:xfrm>
              <a:prstGeom prst="rect">
                <a:avLst/>
              </a:prstGeom>
              <a:blipFill rotWithShape="1">
                <a:blip r:embed="rId3"/>
                <a:stretch>
                  <a:fillRect l="-4808" t="-13208" b="-19811"/>
                </a:stretch>
              </a:blipFill>
              <a:ln w="9525">
                <a:noFill/>
                <a:miter lim="800000"/>
                <a:headEnd/>
                <a:tailEnd/>
              </a:ln>
            </p:spPr>
            <p:txBody>
              <a:bodyPr/>
              <a:lstStyle/>
              <a:p>
                <a:r>
                  <a:rPr lang="en-US">
                    <a:noFill/>
                  </a:rPr>
                  <a:t> </a:t>
                </a:r>
              </a:p>
            </p:txBody>
          </p:sp>
        </mc:Fallback>
      </mc:AlternateContent>
      <p:sp>
        <p:nvSpPr>
          <p:cNvPr id="29733" name="Line 5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9734" name="Rectangle 56"/>
          <p:cNvSpPr>
            <a:spLocks noChangeArrowheads="1"/>
          </p:cNvSpPr>
          <p:nvPr/>
        </p:nvSpPr>
        <p:spPr bwMode="auto">
          <a:xfrm>
            <a:off x="2463800" y="5521325"/>
            <a:ext cx="798513"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9735" name="Line 58"/>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9736" name="Text Box 59"/>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37" name="Text Box 60"/>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973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p:sp>
        <p:nvSpPr>
          <p:cNvPr id="29739" name="Text Box 62"/>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42" name="Line 65"/>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29743" name="Line 66"/>
          <p:cNvSpPr>
            <a:spLocks noChangeShapeType="1"/>
          </p:cNvSpPr>
          <p:nvPr/>
        </p:nvSpPr>
        <p:spPr bwMode="auto">
          <a:xfrm flipH="1">
            <a:off x="1019175" y="6135688"/>
            <a:ext cx="3270250" cy="20637"/>
          </a:xfrm>
          <a:prstGeom prst="line">
            <a:avLst/>
          </a:prstGeom>
          <a:noFill/>
          <a:ln w="38100">
            <a:solidFill>
              <a:srgbClr val="FF0000"/>
            </a:solidFill>
            <a:prstDash val="sysDot"/>
            <a:round/>
            <a:headEnd type="triangle" w="med" len="med"/>
            <a:tailEnd/>
          </a:ln>
        </p:spPr>
        <p:txBody>
          <a:bodyPr/>
          <a:lstStyle/>
          <a:p>
            <a:endParaRPr lang="en-US"/>
          </a:p>
        </p:txBody>
      </p:sp>
      <p:sp>
        <p:nvSpPr>
          <p:cNvPr id="29744" name="Line 67"/>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9745" name="Arc 68"/>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753687" y="1736232"/>
                <a:ext cx="1886478" cy="85709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753687" y="1736232"/>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3175625" y="1774095"/>
                <a:ext cx="1827487" cy="79592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num>
                        <m:den>
                          <m:r>
                            <m:rPr>
                              <m:sty m:val="p"/>
                            </m:rPr>
                            <a:rPr lang="en-US" sz="2400" b="0" i="0" smtClean="0">
                              <a:latin typeface="Cambria Math"/>
                            </a:rPr>
                            <m:t>A</m:t>
                          </m:r>
                        </m:den>
                      </m:f>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175625" y="1774095"/>
                <a:ext cx="1827487"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38571" y="1743621"/>
                <a:ext cx="2800189" cy="810928"/>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5538571" y="1743621"/>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474720" y="2727540"/>
                <a:ext cx="5645584" cy="7157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m:rPr>
                              <m:sty m:val="p"/>
                            </m:rPr>
                            <a:rPr lang="en-US" sz="3600" b="0" i="0" smtClean="0">
                              <a:latin typeface="Cambria Math"/>
                            </a:rPr>
                            <m:t>F</m:t>
                          </m:r>
                        </m:e>
                        <m:sub>
                          <m:sSub>
                            <m:sSubPr>
                              <m:ctrlPr>
                                <a:rPr lang="en-US" sz="3600" i="1" smtClean="0">
                                  <a:latin typeface="Cambria Math" panose="02040503050406030204" pitchFamily="18" charset="0"/>
                                </a:rPr>
                              </m:ctrlPr>
                            </m:sSubPr>
                            <m:e>
                              <m:r>
                                <m:rPr>
                                  <m:sty m:val="p"/>
                                </m:rPr>
                                <a:rPr lang="en-US" sz="3600" b="0" i="0" smtClean="0">
                                  <a:latin typeface="Cambria Math"/>
                                </a:rPr>
                                <m:t>A</m:t>
                              </m:r>
                            </m:e>
                            <m:sub>
                              <m:r>
                                <m:rPr>
                                  <m:sty m:val="p"/>
                                </m:rPr>
                                <a:rPr lang="en-US" sz="3600" b="0" i="0" smtClean="0">
                                  <a:latin typeface="Cambria Math"/>
                                </a:rPr>
                                <m:t>x</m:t>
                              </m:r>
                            </m:sub>
                          </m:sSub>
                        </m:sub>
                      </m:sSub>
                      <m:r>
                        <a:rPr lang="en-US" sz="3600" b="0" i="0" smtClean="0">
                          <a:latin typeface="Cambria Math"/>
                        </a:rPr>
                        <m:t>=75.0 </m:t>
                      </m:r>
                      <m:r>
                        <m:rPr>
                          <m:sty m:val="p"/>
                        </m:rPr>
                        <a:rPr lang="en-US" sz="3600" b="0" i="0" smtClean="0">
                          <a:latin typeface="Cambria Math"/>
                        </a:rPr>
                        <m:t>lb</m:t>
                      </m:r>
                      <m:r>
                        <a:rPr lang="en-US" sz="3600" b="0" i="0" smtClean="0">
                          <a:latin typeface="Cambria Math"/>
                        </a:rPr>
                        <m:t> </m:t>
                      </m:r>
                      <m:func>
                        <m:funcPr>
                          <m:ctrlPr>
                            <a:rPr lang="en-US" sz="3600" b="0" i="1" smtClean="0">
                              <a:latin typeface="Cambria Math" panose="02040503050406030204" pitchFamily="18" charset="0"/>
                            </a:rPr>
                          </m:ctrlPr>
                        </m:funcPr>
                        <m:fName>
                          <m:r>
                            <m:rPr>
                              <m:sty m:val="p"/>
                            </m:rPr>
                            <a:rPr lang="en-US" sz="3600" b="0" i="0" smtClean="0">
                              <a:latin typeface="Cambria Math"/>
                            </a:rPr>
                            <m:t>cos</m:t>
                          </m:r>
                        </m:fName>
                        <m:e>
                          <m:r>
                            <a:rPr lang="en-US" sz="3600" b="0" i="0" smtClean="0">
                              <a:latin typeface="Cambria Math"/>
                            </a:rPr>
                            <m:t>35.0</m:t>
                          </m:r>
                          <m:r>
                            <a:rPr lang="en-US" sz="3600" b="0" i="0" smtClean="0">
                              <a:latin typeface="Cambria Math"/>
                              <a:ea typeface="Cambria Math"/>
                            </a:rPr>
                            <m:t>° </m:t>
                          </m:r>
                          <m:r>
                            <m:rPr>
                              <m:sty m:val="p"/>
                            </m:rPr>
                            <a:rPr lang="en-US" sz="3600" b="0" i="0" smtClean="0">
                              <a:latin typeface="Cambria Math"/>
                              <a:ea typeface="Cambria Math"/>
                            </a:rPr>
                            <m:t>up</m:t>
                          </m:r>
                        </m:e>
                      </m:func>
                    </m:oMath>
                  </m:oMathPara>
                </a14:m>
                <a:endParaRPr lang="en-US" sz="3600" dirty="0"/>
              </a:p>
            </p:txBody>
          </p:sp>
        </mc:Choice>
        <mc:Fallback xmlns="">
          <p:sp>
            <p:nvSpPr>
              <p:cNvPr id="6" name="TextBox 5"/>
              <p:cNvSpPr txBox="1">
                <a:spLocks noRot="1" noChangeAspect="1" noMove="1" noResize="1" noEditPoints="1" noAdjustHandles="1" noChangeArrowheads="1" noChangeShapeType="1" noTextEdit="1"/>
              </p:cNvSpPr>
              <p:nvPr/>
            </p:nvSpPr>
            <p:spPr>
              <a:xfrm>
                <a:off x="3474720" y="2727540"/>
                <a:ext cx="5645584" cy="715773"/>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278582" y="3606800"/>
                <a:ext cx="2910284" cy="6967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x</m:t>
                              </m:r>
                            </m:sub>
                          </m:sSub>
                        </m:sub>
                      </m:sSub>
                      <m:r>
                        <a:rPr lang="en-US" sz="3600" b="0" i="0" smtClean="0">
                          <a:solidFill>
                            <a:srgbClr val="FF0000"/>
                          </a:solidFill>
                          <a:latin typeface="Cambria Math"/>
                        </a:rPr>
                        <m:t>=61.4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278582" y="3606800"/>
                <a:ext cx="2910284" cy="69679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5" name="Rectangle 4"/>
          <p:cNvSpPr>
            <a:spLocks noGrp="1" noChangeArrowheads="1"/>
          </p:cNvSpPr>
          <p:nvPr>
            <p:ph type="title"/>
          </p:nvPr>
        </p:nvSpPr>
        <p:spPr/>
        <p:txBody>
          <a:bodyPr/>
          <a:lstStyle/>
          <a:p>
            <a:pPr eaLnBrk="1" hangingPunct="1"/>
            <a:r>
              <a:rPr lang="en-US" smtClean="0"/>
              <a:t>Vector X and Y Components</a:t>
            </a:r>
          </a:p>
        </p:txBody>
      </p:sp>
      <mc:AlternateContent xmlns:mc="http://schemas.openxmlformats.org/markup-compatibility/2006" xmlns:a14="http://schemas.microsoft.com/office/drawing/2010/main">
        <mc:Choice Requires="a14">
          <p:sp>
            <p:nvSpPr>
              <p:cNvPr id="25624" name="Text Box 24"/>
              <p:cNvSpPr txBox="1">
                <a:spLocks noChangeArrowheads="1"/>
              </p:cNvSpPr>
              <p:nvPr/>
            </p:nvSpPr>
            <p:spPr bwMode="auto">
              <a:xfrm>
                <a:off x="461963" y="1033272"/>
                <a:ext cx="3167062" cy="679097"/>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xmlns="">
          <p:sp>
            <p:nvSpPr>
              <p:cNvPr id="25624" name="Text Box 24"/>
              <p:cNvSpPr txBox="1">
                <a:spLocks noRot="1" noChangeAspect="1" noMove="1" noResize="1" noEditPoints="1" noAdjustHandles="1" noChangeArrowheads="1" noChangeShapeType="1" noTextEdit="1"/>
              </p:cNvSpPr>
              <p:nvPr/>
            </p:nvSpPr>
            <p:spPr bwMode="auto">
              <a:xfrm>
                <a:off x="461963" y="1033272"/>
                <a:ext cx="3167062" cy="679097"/>
              </a:xfrm>
              <a:prstGeom prst="rect">
                <a:avLst/>
              </a:prstGeom>
              <a:blipFill rotWithShape="1">
                <a:blip r:embed="rId3"/>
                <a:stretch>
                  <a:fillRect l="-5010" t="-12613" b="-13514"/>
                </a:stretch>
              </a:blipFill>
              <a:ln w="9525">
                <a:noFill/>
                <a:miter lim="800000"/>
                <a:headEnd/>
                <a:tailEnd/>
              </a:ln>
            </p:spPr>
            <p:txBody>
              <a:bodyPr/>
              <a:lstStyle/>
              <a:p>
                <a:r>
                  <a:rPr lang="en-US">
                    <a:noFill/>
                  </a:rPr>
                  <a:t> </a:t>
                </a:r>
              </a:p>
            </p:txBody>
          </p:sp>
        </mc:Fallback>
      </mc:AlternateContent>
      <p:sp>
        <p:nvSpPr>
          <p:cNvPr id="30757" name="Line 46"/>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30758" name="Rectangle 47"/>
          <p:cNvSpPr>
            <a:spLocks noChangeArrowheads="1"/>
          </p:cNvSpPr>
          <p:nvPr/>
        </p:nvSpPr>
        <p:spPr bwMode="auto">
          <a:xfrm>
            <a:off x="2463800" y="5521325"/>
            <a:ext cx="8524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30759" name="Line 49"/>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30760" name="Text Box 50"/>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1" name="Text Box 51"/>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0763" name="Text Box 53"/>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6" name="Line 56"/>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30767" name="Line 57"/>
          <p:cNvSpPr>
            <a:spLocks noChangeShapeType="1"/>
          </p:cNvSpPr>
          <p:nvPr/>
        </p:nvSpPr>
        <p:spPr bwMode="auto">
          <a:xfrm flipH="1">
            <a:off x="1038225" y="6145213"/>
            <a:ext cx="3249613" cy="11112"/>
          </a:xfrm>
          <a:prstGeom prst="line">
            <a:avLst/>
          </a:prstGeom>
          <a:noFill/>
          <a:ln w="38100">
            <a:solidFill>
              <a:srgbClr val="FF0000"/>
            </a:solidFill>
            <a:prstDash val="sysDot"/>
            <a:round/>
            <a:headEnd type="triangle" w="med" len="med"/>
            <a:tailEnd/>
          </a:ln>
        </p:spPr>
        <p:txBody>
          <a:bodyPr/>
          <a:lstStyle/>
          <a:p>
            <a:endParaRPr lang="en-US"/>
          </a:p>
        </p:txBody>
      </p:sp>
      <p:sp>
        <p:nvSpPr>
          <p:cNvPr id="30768" name="Line 58"/>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30769" name="Arc 59"/>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3474720" y="2724912"/>
                <a:ext cx="5773665" cy="7525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m:rPr>
                              <m:sty m:val="p"/>
                            </m:rPr>
                            <a:rPr lang="en-US" sz="3600" b="0" i="0" smtClean="0">
                              <a:latin typeface="Cambria Math"/>
                            </a:rPr>
                            <m:t>F</m:t>
                          </m:r>
                        </m:e>
                        <m:sub>
                          <m:sSub>
                            <m:sSubPr>
                              <m:ctrlPr>
                                <a:rPr lang="en-US" sz="3600" i="1" smtClean="0">
                                  <a:latin typeface="Cambria Math" panose="02040503050406030204" pitchFamily="18" charset="0"/>
                                </a:rPr>
                              </m:ctrlPr>
                            </m:sSubPr>
                            <m:e>
                              <m:r>
                                <m:rPr>
                                  <m:sty m:val="p"/>
                                </m:rPr>
                                <a:rPr lang="en-US" sz="3600" b="0" i="0" smtClean="0">
                                  <a:latin typeface="Cambria Math"/>
                                </a:rPr>
                                <m:t>A</m:t>
                              </m:r>
                            </m:e>
                            <m:sub>
                              <m:r>
                                <m:rPr>
                                  <m:sty m:val="p"/>
                                </m:rPr>
                                <a:rPr lang="en-US" sz="3600" b="0" i="0" smtClean="0">
                                  <a:latin typeface="Cambria Math"/>
                                </a:rPr>
                                <m:t>y</m:t>
                              </m:r>
                            </m:sub>
                          </m:sSub>
                        </m:sub>
                      </m:sSub>
                      <m:r>
                        <a:rPr lang="en-US" sz="3600" b="0" i="0" smtClean="0">
                          <a:latin typeface="Cambria Math"/>
                          <a:ea typeface="Cambria Math"/>
                        </a:rPr>
                        <m:t>=75.0 </m:t>
                      </m:r>
                      <m:r>
                        <m:rPr>
                          <m:sty m:val="p"/>
                        </m:rPr>
                        <a:rPr lang="en-US" sz="3600" b="0" i="0" smtClean="0">
                          <a:latin typeface="Cambria Math"/>
                          <a:ea typeface="Cambria Math"/>
                        </a:rPr>
                        <m:t>lb</m:t>
                      </m:r>
                      <m:func>
                        <m:funcPr>
                          <m:ctrlPr>
                            <a:rPr lang="en-US" sz="3600" i="1" smtClean="0">
                              <a:latin typeface="Cambria Math" panose="02040503050406030204" pitchFamily="18" charset="0"/>
                              <a:ea typeface="Cambria Math"/>
                            </a:rPr>
                          </m:ctrlPr>
                        </m:funcPr>
                        <m:fName>
                          <m:r>
                            <m:rPr>
                              <m:sty m:val="p"/>
                            </m:rPr>
                            <a:rPr lang="en-US" sz="3600" b="0" i="0" smtClean="0">
                              <a:latin typeface="Cambria Math"/>
                              <a:ea typeface="Cambria Math"/>
                            </a:rPr>
                            <m:t>sin</m:t>
                          </m:r>
                        </m:fName>
                        <m:e>
                          <m:r>
                            <a:rPr lang="en-US" sz="3600" b="0" i="0" smtClean="0">
                              <a:latin typeface="Cambria Math"/>
                              <a:ea typeface="Cambria Math"/>
                            </a:rPr>
                            <m:t>35.0° </m:t>
                          </m:r>
                          <m:r>
                            <m:rPr>
                              <m:sty m:val="p"/>
                            </m:rPr>
                            <a:rPr lang="en-US" sz="3600" b="0" i="0" smtClean="0">
                              <a:latin typeface="Cambria Math"/>
                              <a:ea typeface="Cambria Math"/>
                            </a:rPr>
                            <m:t>up</m:t>
                          </m:r>
                        </m:e>
                      </m:func>
                    </m:oMath>
                  </m:oMathPara>
                </a14:m>
                <a:endParaRPr lang="en-US" sz="3600"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474720" y="2724912"/>
                <a:ext cx="5773665" cy="75251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749808" y="1737359"/>
                <a:ext cx="1737360" cy="8595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 </m:t>
                          </m:r>
                          <m:f>
                            <m:fPr>
                              <m:ctrlPr>
                                <a:rPr lang="en-US" sz="2400" b="0" i="1" smtClean="0">
                                  <a:latin typeface="Cambria Math" panose="02040503050406030204" pitchFamily="18" charset="0"/>
                                  <a:ea typeface="Cambria Math"/>
                                </a:rPr>
                              </m:ctrlPr>
                            </m:fPr>
                            <m:num>
                              <m:r>
                                <m:rPr>
                                  <m:sty m:val="p"/>
                                </m:rPr>
                                <a:rPr lang="en-US" sz="2400" b="0" i="0" smtClean="0">
                                  <a:latin typeface="Cambria Math"/>
                                  <a:ea typeface="Cambria Math"/>
                                </a:rPr>
                                <m:t>opp</m:t>
                              </m:r>
                            </m:num>
                            <m:den>
                              <m:r>
                                <m:rPr>
                                  <m:sty m:val="p"/>
                                </m:rPr>
                                <a:rPr lang="en-US" sz="2400" b="0" i="0" smtClean="0">
                                  <a:latin typeface="Cambria Math"/>
                                  <a:ea typeface="Cambria Math"/>
                                </a:rPr>
                                <m:t>hyp</m:t>
                              </m:r>
                            </m:den>
                          </m:f>
                        </m:e>
                      </m:func>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749808" y="1737359"/>
                <a:ext cx="1737360" cy="85953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3172968" y="1770046"/>
                <a:ext cx="1807546" cy="9237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m:t>
                          </m:r>
                          <m:f>
                            <m:fPr>
                              <m:ctrlPr>
                                <a:rPr lang="en-US" sz="2400" b="0" i="1" smtClean="0">
                                  <a:latin typeface="Cambria Math" panose="02040503050406030204" pitchFamily="18" charset="0"/>
                                  <a:ea typeface="Cambria Math"/>
                                </a:rPr>
                              </m:ctrlPr>
                            </m:fPr>
                            <m:num>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F</m:t>
                                  </m:r>
                                </m:e>
                                <m:sub>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acc>
                                <m:accPr>
                                  <m:chr m:val="⃗"/>
                                  <m:ctrlPr>
                                    <a:rPr lang="en-US" sz="2400" b="0" i="1" smtClean="0">
                                      <a:latin typeface="Cambria Math" panose="02040503050406030204" pitchFamily="18" charset="0"/>
                                      <a:ea typeface="Cambria Math"/>
                                    </a:rPr>
                                  </m:ctrlPr>
                                </m:accPr>
                                <m:e>
                                  <m:r>
                                    <m:rPr>
                                      <m:sty m:val="p"/>
                                    </m:rPr>
                                    <a:rPr lang="en-US" sz="2400" b="0" i="0" smtClean="0">
                                      <a:latin typeface="Cambria Math"/>
                                      <a:ea typeface="Cambria Math"/>
                                    </a:rPr>
                                    <m:t>A</m:t>
                                  </m:r>
                                </m:e>
                              </m:acc>
                            </m:den>
                          </m:f>
                        </m:e>
                      </m:func>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172968" y="1770046"/>
                <a:ext cx="1807546" cy="92371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41264" y="1742338"/>
                <a:ext cx="2756909"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sin</m:t>
                          </m:r>
                        </m:fName>
                        <m:e>
                          <m:r>
                            <a:rPr lang="en-US" sz="2400" b="0" i="0" smtClean="0">
                              <a:latin typeface="Cambria Math"/>
                            </a:rPr>
                            <m:t>35.0</m:t>
                          </m:r>
                          <m:r>
                            <a:rPr lang="en-US" sz="2400" b="0" i="0" smtClean="0">
                              <a:latin typeface="Cambria Math"/>
                              <a:ea typeface="Cambria Math"/>
                            </a:rPr>
                            <m:t>°= </m:t>
                          </m:r>
                          <m:f>
                            <m:fPr>
                              <m:ctrlPr>
                                <a:rPr lang="en-US" sz="2400" b="0" i="1" smtClean="0">
                                  <a:latin typeface="Cambria Math" panose="02040503050406030204" pitchFamily="18" charset="0"/>
                                  <a:ea typeface="Cambria Math"/>
                                </a:rPr>
                              </m:ctrlPr>
                            </m:fPr>
                            <m:num>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F</m:t>
                                  </m:r>
                                </m:e>
                                <m:sub>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r>
                                <a:rPr lang="en-US" sz="2400" b="0" i="0" smtClean="0">
                                  <a:latin typeface="Cambria Math"/>
                                  <a:ea typeface="Cambria Math"/>
                                </a:rPr>
                                <m:t>75.0 </m:t>
                              </m:r>
                              <m:r>
                                <m:rPr>
                                  <m:sty m:val="p"/>
                                </m:rPr>
                                <a:rPr lang="en-US" sz="2400" b="0" i="0" smtClean="0">
                                  <a:latin typeface="Cambria Math"/>
                                  <a:ea typeface="Cambria Math"/>
                                </a:rPr>
                                <m:t>lb</m:t>
                              </m:r>
                            </m:den>
                          </m:f>
                        </m:e>
                      </m:func>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5541264" y="1742338"/>
                <a:ext cx="2756909" cy="83542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276088" y="3602736"/>
                <a:ext cx="2924710" cy="752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y</m:t>
                              </m:r>
                            </m:sub>
                          </m:sSub>
                        </m:sub>
                      </m:sSub>
                      <m:r>
                        <a:rPr lang="en-US" sz="3600" b="0" i="0" smtClean="0">
                          <a:solidFill>
                            <a:srgbClr val="FF0000"/>
                          </a:solidFill>
                          <a:latin typeface="Cambria Math"/>
                        </a:rPr>
                        <m:t>=43.0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276088" y="3602736"/>
                <a:ext cx="2924710" cy="752514"/>
              </a:xfrm>
              <a:prstGeom prst="rect">
                <a:avLst/>
              </a:prstGeom>
              <a:blipFill rotWithShape="1">
                <a:blip r:embed="rId8"/>
                <a:stretch>
                  <a:fillRect/>
                </a:stretch>
              </a:blipFill>
            </p:spPr>
            <p:txBody>
              <a:bodyPr/>
              <a:lstStyle/>
              <a:p>
                <a:r>
                  <a:rPr lang="en-US">
                    <a:noFill/>
                  </a:rPr>
                  <a:t> </a:t>
                </a:r>
              </a:p>
            </p:txBody>
          </p:sp>
        </mc:Fallback>
      </mc:AlternateContent>
      <p:sp>
        <p:nvSpPr>
          <p:cNvPr id="2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xmlns:a14="http://schemas.microsoft.com/office/drawing/2010/main">
        <mc:Choice Requires="a14">
          <p:sp>
            <p:nvSpPr>
              <p:cNvPr id="29" name="TextBox 28"/>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72" name="Oval 3"/>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1773" name="Rectangle 4"/>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1774" name="Rectangle 5"/>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1775" name="Rectangle 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1776" name="Line 7"/>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1777" name="Line 8"/>
          <p:cNvSpPr>
            <a:spLocks noChangeShapeType="1"/>
          </p:cNvSpPr>
          <p:nvPr/>
        </p:nvSpPr>
        <p:spPr bwMode="auto">
          <a:xfrm>
            <a:off x="584200" y="4329113"/>
            <a:ext cx="4395788" cy="0"/>
          </a:xfrm>
          <a:prstGeom prst="line">
            <a:avLst/>
          </a:prstGeom>
          <a:noFill/>
          <a:ln w="19050">
            <a:solidFill>
              <a:schemeClr val="tx1"/>
            </a:solidFill>
            <a:round/>
            <a:headEnd/>
            <a:tailEnd/>
          </a:ln>
        </p:spPr>
        <p:txBody>
          <a:bodyPr/>
          <a:lstStyle/>
          <a:p>
            <a:endParaRPr lang="en-US"/>
          </a:p>
        </p:txBody>
      </p:sp>
      <p:sp>
        <p:nvSpPr>
          <p:cNvPr id="31778" name="Rectangle 9"/>
          <p:cNvSpPr>
            <a:spLocks noChangeArrowheads="1"/>
          </p:cNvSpPr>
          <p:nvPr/>
        </p:nvSpPr>
        <p:spPr bwMode="auto">
          <a:xfrm>
            <a:off x="2147888" y="4449763"/>
            <a:ext cx="852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1779" name="Text Box 10"/>
          <p:cNvSpPr txBox="1">
            <a:spLocks noChangeArrowheads="1"/>
          </p:cNvSpPr>
          <p:nvPr/>
        </p:nvSpPr>
        <p:spPr bwMode="auto">
          <a:xfrm>
            <a:off x="703367" y="806450"/>
            <a:ext cx="3749675" cy="2774950"/>
          </a:xfrm>
          <a:prstGeom prst="rect">
            <a:avLst/>
          </a:prstGeom>
          <a:noFill/>
          <a:ln w="9525">
            <a:noFill/>
            <a:miter lim="800000"/>
            <a:headEnd/>
            <a:tailEnd/>
          </a:ln>
        </p:spPr>
        <p:txBody>
          <a:bodyPr>
            <a:spAutoFit/>
          </a:bodyPr>
          <a:lstStyle/>
          <a:p>
            <a:pPr>
              <a:spcBef>
                <a:spcPct val="50000"/>
              </a:spcBef>
            </a:pPr>
            <a:r>
              <a:rPr lang="en-US" sz="3200" dirty="0"/>
              <a:t>Vector</a:t>
            </a:r>
          </a:p>
          <a:p>
            <a:pPr>
              <a:spcBef>
                <a:spcPct val="50000"/>
              </a:spcBef>
            </a:pPr>
            <a:r>
              <a:rPr lang="en-US" sz="3200" dirty="0"/>
              <a:t>	Magnitude =</a:t>
            </a:r>
          </a:p>
          <a:p>
            <a:pPr>
              <a:spcBef>
                <a:spcPct val="50000"/>
              </a:spcBef>
            </a:pPr>
            <a:r>
              <a:rPr lang="en-US" sz="3200" dirty="0"/>
              <a:t>	Direction =</a:t>
            </a:r>
          </a:p>
          <a:p>
            <a:pPr>
              <a:spcBef>
                <a:spcPct val="50000"/>
              </a:spcBef>
            </a:pPr>
            <a:r>
              <a:rPr lang="en-US" sz="3200" dirty="0"/>
              <a:t>	Sense =</a:t>
            </a:r>
          </a:p>
        </p:txBody>
      </p:sp>
      <p:graphicFrame>
        <p:nvGraphicFramePr>
          <p:cNvPr id="31770" name="Object 26"/>
          <p:cNvGraphicFramePr>
            <a:graphicFrameLocks noChangeAspect="1"/>
          </p:cNvGraphicFramePr>
          <p:nvPr>
            <p:extLst>
              <p:ext uri="{D42A27DB-BD31-4B8C-83A1-F6EECF244321}">
                <p14:modId xmlns:p14="http://schemas.microsoft.com/office/powerpoint/2010/main" val="3705769599"/>
              </p:ext>
            </p:extLst>
          </p:nvPr>
        </p:nvGraphicFramePr>
        <p:xfrm>
          <a:off x="2038455" y="676275"/>
          <a:ext cx="477837" cy="639763"/>
        </p:xfrm>
        <a:graphic>
          <a:graphicData uri="http://schemas.openxmlformats.org/presentationml/2006/ole">
            <mc:AlternateContent xmlns:mc="http://schemas.openxmlformats.org/markup-compatibility/2006">
              <mc:Choice xmlns:v="urn:schemas-microsoft-com:vml" Requires="v">
                <p:oleObj spid="_x0000_s31813" name="Equation" r:id="rId4" imgW="152268" imgH="203024" progId="Equation.DSMT4">
                  <p:embed/>
                </p:oleObj>
              </mc:Choice>
              <mc:Fallback>
                <p:oleObj name="Equation" r:id="rId4" imgW="152268" imgH="203024" progId="Equation.DSMT4">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8455" y="676275"/>
                        <a:ext cx="477837"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80" name="Line 13"/>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1781" name="Text Box 14"/>
          <p:cNvSpPr txBox="1">
            <a:spLocks noChangeArrowheads="1"/>
          </p:cNvSpPr>
          <p:nvPr/>
        </p:nvSpPr>
        <p:spPr bwMode="auto">
          <a:xfrm>
            <a:off x="5011738" y="4129088"/>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1782" name="Text Box 15"/>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3" name="Text Box 16"/>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4" name="Text Box 17"/>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14" name="Line 18"/>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29715" name="Line 19"/>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sp>
        <p:nvSpPr>
          <p:cNvPr id="29716" name="Rectangle 20"/>
          <p:cNvSpPr>
            <a:spLocks noChangeArrowheads="1"/>
          </p:cNvSpPr>
          <p:nvPr/>
        </p:nvSpPr>
        <p:spPr bwMode="auto">
          <a:xfrm>
            <a:off x="4038705" y="1501775"/>
            <a:ext cx="1401762" cy="579438"/>
          </a:xfrm>
          <a:prstGeom prst="rect">
            <a:avLst/>
          </a:prstGeom>
          <a:noFill/>
          <a:ln w="9525">
            <a:noFill/>
            <a:miter lim="800000"/>
            <a:headEnd/>
            <a:tailEnd/>
          </a:ln>
        </p:spPr>
        <p:txBody>
          <a:bodyPr wrap="none">
            <a:spAutoFit/>
          </a:bodyPr>
          <a:lstStyle/>
          <a:p>
            <a:r>
              <a:rPr lang="en-US" sz="3200">
                <a:solidFill>
                  <a:srgbClr val="FF0000"/>
                </a:solidFill>
              </a:rPr>
              <a:t>75.0 lb</a:t>
            </a:r>
          </a:p>
        </p:txBody>
      </p:sp>
      <p:sp>
        <p:nvSpPr>
          <p:cNvPr id="29717" name="Rectangle 21"/>
          <p:cNvSpPr>
            <a:spLocks noChangeArrowheads="1"/>
          </p:cNvSpPr>
          <p:nvPr/>
        </p:nvSpPr>
        <p:spPr bwMode="auto">
          <a:xfrm>
            <a:off x="3721205" y="2266950"/>
            <a:ext cx="5450531" cy="584775"/>
          </a:xfrm>
          <a:prstGeom prst="rect">
            <a:avLst/>
          </a:prstGeom>
          <a:noFill/>
          <a:ln w="9525">
            <a:noFill/>
            <a:miter lim="800000"/>
            <a:headEnd/>
            <a:tailEnd/>
          </a:ln>
        </p:spPr>
        <p:txBody>
          <a:bodyPr wrap="none">
            <a:spAutoFit/>
          </a:bodyPr>
          <a:lstStyle/>
          <a:p>
            <a:pPr>
              <a:spcBef>
                <a:spcPct val="50000"/>
              </a:spcBef>
            </a:pPr>
            <a:r>
              <a:rPr lang="en-US" sz="3200" dirty="0" smtClean="0">
                <a:solidFill>
                  <a:srgbClr val="FF0000"/>
                </a:solidFill>
              </a:rPr>
              <a:t>35.0°CW from positive x-axis</a:t>
            </a:r>
            <a:endParaRPr lang="en-US" sz="3200" dirty="0">
              <a:solidFill>
                <a:srgbClr val="FF0000"/>
              </a:solidFill>
            </a:endParaRPr>
          </a:p>
        </p:txBody>
      </p:sp>
      <p:sp>
        <p:nvSpPr>
          <p:cNvPr id="29719" name="Rectangle 23"/>
          <p:cNvSpPr>
            <a:spLocks noChangeArrowheads="1"/>
          </p:cNvSpPr>
          <p:nvPr/>
        </p:nvSpPr>
        <p:spPr bwMode="auto">
          <a:xfrm>
            <a:off x="3295755" y="2992438"/>
            <a:ext cx="2168525" cy="579437"/>
          </a:xfrm>
          <a:prstGeom prst="rect">
            <a:avLst/>
          </a:prstGeom>
          <a:noFill/>
          <a:ln w="9525">
            <a:noFill/>
            <a:miter lim="800000"/>
            <a:headEnd/>
            <a:tailEnd/>
          </a:ln>
        </p:spPr>
        <p:txBody>
          <a:bodyPr wrap="none">
            <a:spAutoFit/>
          </a:bodyPr>
          <a:lstStyle/>
          <a:p>
            <a:r>
              <a:rPr lang="en-US" sz="3200">
                <a:solidFill>
                  <a:srgbClr val="FF0000"/>
                </a:solidFill>
              </a:rPr>
              <a:t>right, down</a:t>
            </a:r>
          </a:p>
        </p:txBody>
      </p:sp>
      <mc:AlternateContent xmlns:mc="http://schemas.openxmlformats.org/markup-compatibility/2006" xmlns:a14="http://schemas.microsoft.com/office/drawing/2010/main">
        <mc:Choice Requires="a14">
          <p:sp>
            <p:nvSpPr>
              <p:cNvPr id="24" name="TextBox 23"/>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6"/>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7"/>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7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971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9719"/>
                                        </p:tgtEl>
                                        <p:attrNameLst>
                                          <p:attrName>style.visibility</p:attrName>
                                        </p:attrNameLst>
                                      </p:cBhvr>
                                      <p:to>
                                        <p:strVal val="visible"/>
                                      </p:to>
                                    </p:set>
                                  </p:childTnLst>
                                </p:cTn>
                              </p:par>
                            </p:childTnLst>
                          </p:cTn>
                        </p:par>
                        <p:par>
                          <p:cTn id="13" fill="hold" nodeType="afterGroup">
                            <p:stCondLst>
                              <p:cond delay="0"/>
                            </p:stCondLst>
                            <p:childTnLst>
                              <p:par>
                                <p:cTn id="14" presetID="12" presetClass="entr" presetSubtype="8" fill="hold" grpId="0" nodeType="afterEffect">
                                  <p:stCondLst>
                                    <p:cond delay="0"/>
                                  </p:stCondLst>
                                  <p:childTnLst>
                                    <p:set>
                                      <p:cBhvr>
                                        <p:cTn id="15" dur="1" fill="hold">
                                          <p:stCondLst>
                                            <p:cond delay="0"/>
                                          </p:stCondLst>
                                        </p:cTn>
                                        <p:tgtEl>
                                          <p:spTgt spid="29714"/>
                                        </p:tgtEl>
                                        <p:attrNameLst>
                                          <p:attrName>style.visibility</p:attrName>
                                        </p:attrNameLst>
                                      </p:cBhvr>
                                      <p:to>
                                        <p:strVal val="visible"/>
                                      </p:to>
                                    </p:set>
                                    <p:animEffect transition="in" filter="slide(fromLeft)">
                                      <p:cBhvr>
                                        <p:cTn id="16" dur="1000"/>
                                        <p:tgtEl>
                                          <p:spTgt spid="29714"/>
                                        </p:tgtEl>
                                      </p:cBhvr>
                                    </p:animEffect>
                                  </p:childTnLst>
                                </p:cTn>
                              </p:par>
                            </p:childTnLst>
                          </p:cTn>
                        </p:par>
                        <p:par>
                          <p:cTn id="17" fill="hold" nodeType="afterGroup">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29715"/>
                                        </p:tgtEl>
                                        <p:attrNameLst>
                                          <p:attrName>style.visibility</p:attrName>
                                        </p:attrNameLst>
                                      </p:cBhvr>
                                      <p:to>
                                        <p:strVal val="visible"/>
                                      </p:to>
                                    </p:set>
                                    <p:animEffect transition="in" filter="slide(fromTop)">
                                      <p:cBhvr>
                                        <p:cTn id="20" dur="1000"/>
                                        <p:tgtEl>
                                          <p:spTgt spid="29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29715" grpId="0" animBg="1"/>
      <p:bldP spid="29716" grpId="0"/>
      <p:bldP spid="29717" grpId="0"/>
      <p:bldP spid="2971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1766" name="Text Box 22"/>
              <p:cNvSpPr txBox="1">
                <a:spLocks noChangeArrowheads="1"/>
              </p:cNvSpPr>
              <p:nvPr/>
            </p:nvSpPr>
            <p:spPr bwMode="auto">
              <a:xfrm>
                <a:off x="290513" y="876300"/>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oMath>
                </a14:m>
                <a:endParaRPr lang="el-GR" sz="3200" baseline="-25000" dirty="0">
                  <a:solidFill>
                    <a:srgbClr val="FF0000"/>
                  </a:solidFill>
                  <a:latin typeface="GreekC" pitchFamily="2" charset="0"/>
                  <a:cs typeface="Arial" charset="0"/>
                </a:endParaRPr>
              </a:p>
            </p:txBody>
          </p:sp>
        </mc:Choice>
        <mc:Fallback xmlns="">
          <p:sp>
            <p:nvSpPr>
              <p:cNvPr id="31766" name="Text Box 22"/>
              <p:cNvSpPr txBox="1">
                <a:spLocks noRot="1" noChangeAspect="1" noMove="1" noResize="1" noEditPoints="1" noAdjustHandles="1" noChangeArrowheads="1" noChangeShapeType="1" noTextEdit="1"/>
              </p:cNvSpPr>
              <p:nvPr/>
            </p:nvSpPr>
            <p:spPr bwMode="auto">
              <a:xfrm>
                <a:off x="290513" y="876300"/>
                <a:ext cx="3167062" cy="646395"/>
              </a:xfrm>
              <a:prstGeom prst="rect">
                <a:avLst/>
              </a:prstGeom>
              <a:blipFill rotWithShape="1">
                <a:blip r:embed="rId3"/>
                <a:stretch>
                  <a:fillRect l="-5010" t="-13208" b="-19811"/>
                </a:stretch>
              </a:blipFill>
              <a:ln w="9525">
                <a:noFill/>
                <a:miter lim="800000"/>
                <a:headEnd/>
                <a:tailEnd/>
              </a:ln>
            </p:spPr>
            <p:txBody>
              <a:bodyPr/>
              <a:lstStyle/>
              <a:p>
                <a:r>
                  <a:rPr lang="en-US">
                    <a:noFill/>
                  </a:rPr>
                  <a:t> </a:t>
                </a:r>
              </a:p>
            </p:txBody>
          </p:sp>
        </mc:Fallback>
      </mc:AlternateContent>
      <p:sp>
        <p:nvSpPr>
          <p:cNvPr id="32806" name="Rectangle 4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2807"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2808"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2809"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2810"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2811" name="Line 31"/>
          <p:cNvSpPr>
            <a:spLocks noChangeShapeType="1"/>
          </p:cNvSpPr>
          <p:nvPr/>
        </p:nvSpPr>
        <p:spPr bwMode="auto">
          <a:xfrm>
            <a:off x="584200" y="4329113"/>
            <a:ext cx="4335463" cy="7937"/>
          </a:xfrm>
          <a:prstGeom prst="line">
            <a:avLst/>
          </a:prstGeom>
          <a:noFill/>
          <a:ln w="19050">
            <a:solidFill>
              <a:schemeClr val="tx1"/>
            </a:solidFill>
            <a:round/>
            <a:headEnd/>
            <a:tailEnd/>
          </a:ln>
        </p:spPr>
        <p:txBody>
          <a:bodyPr/>
          <a:lstStyle/>
          <a:p>
            <a:endParaRPr lang="en-US"/>
          </a:p>
        </p:txBody>
      </p:sp>
      <p:sp>
        <p:nvSpPr>
          <p:cNvPr id="32812" name="Rectangle 32"/>
          <p:cNvSpPr>
            <a:spLocks noChangeArrowheads="1"/>
          </p:cNvSpPr>
          <p:nvPr/>
        </p:nvSpPr>
        <p:spPr bwMode="auto">
          <a:xfrm>
            <a:off x="2147888" y="4449763"/>
            <a:ext cx="889000"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2813"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2814" name="Text Box 35"/>
          <p:cNvSpPr txBox="1">
            <a:spLocks noChangeArrowheads="1"/>
          </p:cNvSpPr>
          <p:nvPr/>
        </p:nvSpPr>
        <p:spPr bwMode="auto">
          <a:xfrm>
            <a:off x="4900613" y="4130675"/>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5"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6"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7"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8"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2819"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749808" y="1737360"/>
                <a:ext cx="1886478" cy="857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749808" y="1737360"/>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172968" y="1773936"/>
                <a:ext cx="1856213" cy="7959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num>
                        <m:den>
                          <m:r>
                            <m:rPr>
                              <m:sty m:val="p"/>
                            </m:rPr>
                            <a:rPr lang="en-US" sz="2400" b="0" i="0" smtClean="0">
                              <a:latin typeface="Cambria Math"/>
                            </a:rPr>
                            <m:t>B</m:t>
                          </m:r>
                        </m:den>
                      </m:f>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72968" y="1773936"/>
                <a:ext cx="1856213"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541264" y="1746504"/>
                <a:ext cx="2800189" cy="8109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5541264" y="1746504"/>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474720" y="2724912"/>
                <a:ext cx="5422767" cy="646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m:rPr>
                              <m:sty m:val="p"/>
                            </m:rPr>
                            <a:rPr lang="en-US" sz="3200" b="0" i="0" smtClean="0">
                              <a:latin typeface="Cambria Math"/>
                            </a:rPr>
                            <m:t>F</m:t>
                          </m:r>
                        </m:e>
                        <m:sub>
                          <m:sSub>
                            <m:sSubPr>
                              <m:ctrlPr>
                                <a:rPr lang="en-US" sz="3200" i="1" smtClean="0">
                                  <a:latin typeface="Cambria Math" panose="02040503050406030204" pitchFamily="18" charset="0"/>
                                </a:rPr>
                              </m:ctrlPr>
                            </m:sSubPr>
                            <m:e>
                              <m:r>
                                <m:rPr>
                                  <m:sty m:val="p"/>
                                </m:rPr>
                                <a:rPr lang="en-US" sz="3200" b="0" i="0" smtClean="0">
                                  <a:latin typeface="Cambria Math"/>
                                </a:rPr>
                                <m:t>B</m:t>
                              </m:r>
                            </m:e>
                            <m:sub>
                              <m:r>
                                <m:rPr>
                                  <m:sty m:val="p"/>
                                </m:rPr>
                                <a:rPr lang="en-US" sz="3200" b="0" i="0" smtClean="0">
                                  <a:latin typeface="Cambria Math"/>
                                </a:rPr>
                                <m:t>x</m:t>
                              </m:r>
                            </m:sub>
                          </m:sSub>
                        </m:sub>
                      </m:sSub>
                      <m:r>
                        <a:rPr lang="en-US" sz="3200" b="0" i="0" smtClean="0">
                          <a:latin typeface="Cambria Math"/>
                        </a:rPr>
                        <m:t>=75.0 </m:t>
                      </m:r>
                      <m:r>
                        <m:rPr>
                          <m:sty m:val="p"/>
                        </m:rPr>
                        <a:rPr lang="en-US" sz="3200" b="0" i="0" smtClean="0">
                          <a:latin typeface="Cambria Math"/>
                        </a:rPr>
                        <m:t>lb</m:t>
                      </m:r>
                      <m:func>
                        <m:funcPr>
                          <m:ctrlPr>
                            <a:rPr lang="en-US" sz="3200" b="0" i="1" smtClean="0">
                              <a:latin typeface="Cambria Math" panose="02040503050406030204" pitchFamily="18" charset="0"/>
                            </a:rPr>
                          </m:ctrlPr>
                        </m:funcPr>
                        <m:fName>
                          <m:r>
                            <m:rPr>
                              <m:sty m:val="p"/>
                            </m:rPr>
                            <a:rPr lang="en-US" sz="3200" b="0" i="0" smtClean="0">
                              <a:latin typeface="Cambria Math"/>
                            </a:rPr>
                            <m:t>cos</m:t>
                          </m:r>
                        </m:fName>
                        <m:e>
                          <m:r>
                            <a:rPr lang="en-US" sz="3200" b="0" i="0" smtClean="0">
                              <a:latin typeface="Cambria Math"/>
                            </a:rPr>
                            <m:t>35.0</m:t>
                          </m:r>
                          <m:r>
                            <a:rPr lang="en-US" sz="3200" b="0" i="0" smtClean="0">
                              <a:latin typeface="Cambria Math"/>
                              <a:ea typeface="Cambria Math"/>
                            </a:rPr>
                            <m:t>°</m:t>
                          </m:r>
                        </m:e>
                      </m:func>
                      <m:r>
                        <a:rPr lang="en-US" sz="3200" b="0" i="0" smtClean="0">
                          <a:latin typeface="Cambria Math"/>
                        </a:rPr>
                        <m:t> </m:t>
                      </m:r>
                      <m:r>
                        <m:rPr>
                          <m:sty m:val="p"/>
                        </m:rPr>
                        <a:rPr lang="en-US" sz="3200" b="0" i="0" smtClean="0">
                          <a:latin typeface="Cambria Math"/>
                        </a:rPr>
                        <m:t>right</m:t>
                      </m:r>
                    </m:oMath>
                  </m:oMathPara>
                </a14:m>
                <a:endParaRPr lang="en-US" sz="3200" dirty="0"/>
              </a:p>
            </p:txBody>
          </p:sp>
        </mc:Choice>
        <mc:Fallback xmlns="">
          <p:sp>
            <p:nvSpPr>
              <p:cNvPr id="7" name="TextBox 6"/>
              <p:cNvSpPr txBox="1">
                <a:spLocks noRot="1" noChangeAspect="1" noMove="1" noResize="1" noEditPoints="1" noAdjustHandles="1" noChangeArrowheads="1" noChangeShapeType="1" noTextEdit="1"/>
              </p:cNvSpPr>
              <p:nvPr/>
            </p:nvSpPr>
            <p:spPr>
              <a:xfrm>
                <a:off x="3474720" y="2724912"/>
                <a:ext cx="5422767" cy="646395"/>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276088" y="3602736"/>
                <a:ext cx="2617511" cy="6295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r>
                        <a:rPr lang="en-US" sz="3200" b="0" i="0" smtClean="0">
                          <a:solidFill>
                            <a:srgbClr val="FF0000"/>
                          </a:solidFill>
                          <a:latin typeface="Cambria Math"/>
                        </a:rPr>
                        <m:t>=61.4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276088" y="3602736"/>
                <a:ext cx="2617511" cy="62959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10"/>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29" name="Rectangle 2"/>
          <p:cNvSpPr>
            <a:spLocks noGrp="1" noChangeArrowheads="1"/>
          </p:cNvSpPr>
          <p:nvPr>
            <p:ph type="title"/>
          </p:nvPr>
        </p:nvSpPr>
        <p:spPr>
          <a:xfrm>
            <a:off x="0" y="0"/>
            <a:ext cx="9144000" cy="628650"/>
          </a:xfrm>
        </p:spPr>
        <p:txBody>
          <a:bodyPr/>
          <a:lstStyle/>
          <a:p>
            <a:pPr eaLnBrk="1" hangingPunct="1"/>
            <a:r>
              <a:rPr lang="en-US" sz="3800" smtClean="0"/>
              <a:t>Vector X and Y Components – Your Turn</a:t>
            </a:r>
          </a:p>
        </p:txBody>
      </p:sp>
      <p:sp>
        <p:nvSpPr>
          <p:cNvPr id="33831"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3832"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3833"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3834"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3835" name="Line 31"/>
          <p:cNvSpPr>
            <a:spLocks noChangeShapeType="1"/>
          </p:cNvSpPr>
          <p:nvPr/>
        </p:nvSpPr>
        <p:spPr bwMode="auto">
          <a:xfrm>
            <a:off x="584200" y="4329113"/>
            <a:ext cx="4302125" cy="0"/>
          </a:xfrm>
          <a:prstGeom prst="line">
            <a:avLst/>
          </a:prstGeom>
          <a:noFill/>
          <a:ln w="19050">
            <a:solidFill>
              <a:schemeClr val="tx1"/>
            </a:solidFill>
            <a:round/>
            <a:headEnd/>
            <a:tailEnd/>
          </a:ln>
        </p:spPr>
        <p:txBody>
          <a:bodyPr/>
          <a:lstStyle/>
          <a:p>
            <a:endParaRPr lang="en-US"/>
          </a:p>
        </p:txBody>
      </p:sp>
      <p:sp>
        <p:nvSpPr>
          <p:cNvPr id="33836" name="Rectangle 32"/>
          <p:cNvSpPr>
            <a:spLocks noChangeArrowheads="1"/>
          </p:cNvSpPr>
          <p:nvPr/>
        </p:nvSpPr>
        <p:spPr bwMode="auto">
          <a:xfrm>
            <a:off x="2147888" y="4449763"/>
            <a:ext cx="979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3837"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3838" name="Text Box 35"/>
          <p:cNvSpPr txBox="1">
            <a:spLocks noChangeArrowheads="1"/>
          </p:cNvSpPr>
          <p:nvPr/>
        </p:nvSpPr>
        <p:spPr bwMode="auto">
          <a:xfrm>
            <a:off x="48529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39"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0"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1"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42"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3843"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25" name="Text Box 22"/>
              <p:cNvSpPr txBox="1">
                <a:spLocks noChangeArrowheads="1"/>
              </p:cNvSpPr>
              <p:nvPr/>
            </p:nvSpPr>
            <p:spPr bwMode="auto">
              <a:xfrm>
                <a:off x="290513" y="876300"/>
                <a:ext cx="3167062" cy="679801"/>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xmlns="">
          <p:sp>
            <p:nvSpPr>
              <p:cNvPr id="25" name="Text Box 22"/>
              <p:cNvSpPr txBox="1">
                <a:spLocks noRot="1" noChangeAspect="1" noMove="1" noResize="1" noEditPoints="1" noAdjustHandles="1" noChangeArrowheads="1" noChangeShapeType="1" noTextEdit="1"/>
              </p:cNvSpPr>
              <p:nvPr/>
            </p:nvSpPr>
            <p:spPr bwMode="auto">
              <a:xfrm>
                <a:off x="290513" y="876300"/>
                <a:ext cx="3167062" cy="679801"/>
              </a:xfrm>
              <a:prstGeom prst="rect">
                <a:avLst/>
              </a:prstGeom>
              <a:blipFill rotWithShape="1">
                <a:blip r:embed="rId3"/>
                <a:stretch>
                  <a:fillRect l="-5010" t="-12613" b="-14414"/>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26" name="TextBox 25"/>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4"/>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5"/>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749808" y="1737360"/>
                <a:ext cx="1910972" cy="787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r>
                            <m:rPr>
                              <m:sty m:val="p"/>
                            </m:rPr>
                            <a:rPr lang="en-US" sz="2400" b="0" i="0" smtClean="0">
                              <a:latin typeface="Cambria Math"/>
                            </a:rPr>
                            <m:t>opp</m:t>
                          </m:r>
                        </m:num>
                        <m:den>
                          <m:r>
                            <m:rPr>
                              <m:sty m:val="p"/>
                            </m:rPr>
                            <a:rPr lang="en-US" sz="2400" b="0" i="0" smtClean="0">
                              <a:latin typeface="Cambria Math"/>
                            </a:rPr>
                            <m:t>hyp</m:t>
                          </m:r>
                        </m:den>
                      </m:f>
                    </m:oMath>
                  </m:oMathPara>
                </a14:m>
                <a:endParaRPr lang="en-US"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749808" y="1737360"/>
                <a:ext cx="1910972" cy="787973"/>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172968" y="1773936"/>
                <a:ext cx="2047420" cy="8334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0" smtClean="0">
                                  <a:latin typeface="Cambria Math"/>
                                  <a:ea typeface="Cambria Math"/>
                                </a:rPr>
                                <m:t>−</m:t>
                              </m:r>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num>
                        <m:den>
                          <m:r>
                            <m:rPr>
                              <m:sty m:val="p"/>
                            </m:rPr>
                            <a:rPr lang="en-US" sz="2400" b="0" i="0" smtClean="0">
                              <a:latin typeface="Cambria Math"/>
                            </a:rPr>
                            <m:t>B</m:t>
                          </m:r>
                        </m:den>
                      </m:f>
                    </m:oMath>
                  </m:oMathPara>
                </a14:m>
                <a:endParaRPr lang="en-US"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172968" y="1773936"/>
                <a:ext cx="2047420" cy="833498"/>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541264" y="1746504"/>
                <a:ext cx="2808974"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a:rPr>
                            <m:t>sin</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panose="02040503050406030204" pitchFamily="18" charset="0"/>
                            </a:rPr>
                          </m:ctrlPr>
                        </m:fPr>
                        <m:num>
                          <m:r>
                            <a:rPr lang="en-US" sz="2400" b="0" i="0" smtClean="0">
                              <a:latin typeface="Cambria Math"/>
                              <a:ea typeface="Cambria Math"/>
                            </a:rPr>
                            <m:t>−</m:t>
                          </m:r>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5541264" y="1746504"/>
                <a:ext cx="2808974" cy="83542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3474720" y="2724912"/>
                <a:ext cx="5399299" cy="6790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m:rPr>
                              <m:sty m:val="p"/>
                            </m:rPr>
                            <a:rPr lang="en-US" sz="3200" b="0" i="0" smtClean="0">
                              <a:latin typeface="Cambria Math"/>
                            </a:rPr>
                            <m:t>F</m:t>
                          </m:r>
                        </m:e>
                        <m:sub>
                          <m:sSub>
                            <m:sSubPr>
                              <m:ctrlPr>
                                <a:rPr lang="en-US" sz="3200" i="1" smtClean="0">
                                  <a:latin typeface="Cambria Math" panose="02040503050406030204" pitchFamily="18" charset="0"/>
                                </a:rPr>
                              </m:ctrlPr>
                            </m:sSubPr>
                            <m:e>
                              <m:r>
                                <m:rPr>
                                  <m:sty m:val="p"/>
                                </m:rPr>
                                <a:rPr lang="en-US" sz="3200" b="0" i="0" smtClean="0">
                                  <a:latin typeface="Cambria Math"/>
                                </a:rPr>
                                <m:t>B</m:t>
                              </m:r>
                            </m:e>
                            <m:sub>
                              <m:r>
                                <m:rPr>
                                  <m:sty m:val="p"/>
                                </m:rPr>
                                <a:rPr lang="en-US" sz="3200" b="0" i="0" smtClean="0">
                                  <a:latin typeface="Cambria Math"/>
                                </a:rPr>
                                <m:t>y</m:t>
                              </m:r>
                            </m:sub>
                          </m:sSub>
                        </m:sub>
                      </m:sSub>
                      <m:r>
                        <a:rPr lang="en-US" sz="3200" b="0" i="0" smtClean="0">
                          <a:latin typeface="Cambria Math"/>
                        </a:rPr>
                        <m:t>=75.0 </m:t>
                      </m:r>
                      <m:r>
                        <m:rPr>
                          <m:sty m:val="p"/>
                        </m:rPr>
                        <a:rPr lang="en-US" sz="3200" b="0" i="0" smtClean="0">
                          <a:latin typeface="Cambria Math"/>
                        </a:rPr>
                        <m:t>lb</m:t>
                      </m:r>
                      <m:r>
                        <a:rPr lang="en-US" sz="3200" b="0" i="0" smtClean="0">
                          <a:latin typeface="Cambria Math"/>
                        </a:rPr>
                        <m:t> </m:t>
                      </m:r>
                      <m:func>
                        <m:funcPr>
                          <m:ctrlPr>
                            <a:rPr lang="en-US" sz="3200" b="0" i="1" smtClean="0">
                              <a:latin typeface="Cambria Math" panose="02040503050406030204" pitchFamily="18" charset="0"/>
                            </a:rPr>
                          </m:ctrlPr>
                        </m:funcPr>
                        <m:fName>
                          <m:r>
                            <m:rPr>
                              <m:sty m:val="p"/>
                            </m:rPr>
                            <a:rPr lang="en-US" sz="3200" b="0" i="0" smtClean="0">
                              <a:latin typeface="Cambria Math"/>
                            </a:rPr>
                            <m:t>sin</m:t>
                          </m:r>
                        </m:fName>
                        <m:e>
                          <m:r>
                            <a:rPr lang="en-US" sz="3200" b="0" i="0" smtClean="0">
                              <a:latin typeface="Cambria Math"/>
                            </a:rPr>
                            <m:t>35.0</m:t>
                          </m:r>
                          <m:r>
                            <a:rPr lang="en-US" sz="3200" b="0" i="0" smtClean="0">
                              <a:latin typeface="Cambria Math"/>
                              <a:ea typeface="Cambria Math"/>
                            </a:rPr>
                            <m:t>° </m:t>
                          </m:r>
                          <m:r>
                            <m:rPr>
                              <m:sty m:val="p"/>
                            </m:rPr>
                            <a:rPr lang="en-US" sz="3200" b="0" i="0" smtClean="0">
                              <a:latin typeface="Cambria Math"/>
                              <a:ea typeface="Cambria Math"/>
                            </a:rPr>
                            <m:t>down</m:t>
                          </m:r>
                        </m:e>
                      </m:func>
                    </m:oMath>
                  </m:oMathPara>
                </a14:m>
                <a:endParaRPr lang="en-US"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3474720" y="2724912"/>
                <a:ext cx="5399299" cy="67909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276088" y="3602736"/>
                <a:ext cx="2941254" cy="679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r>
                        <a:rPr lang="en-US" sz="3200" b="0" i="0" smtClean="0">
                          <a:solidFill>
                            <a:srgbClr val="FF0000"/>
                          </a:solidFill>
                          <a:latin typeface="Cambria Math"/>
                        </a:rPr>
                        <m:t>=−43.0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276088" y="3602736"/>
                <a:ext cx="2941254" cy="679801"/>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39" name="Rectangle 35"/>
          <p:cNvSpPr>
            <a:spLocks noChangeArrowheads="1"/>
          </p:cNvSpPr>
          <p:nvPr/>
        </p:nvSpPr>
        <p:spPr bwMode="auto">
          <a:xfrm>
            <a:off x="0" y="0"/>
            <a:ext cx="4232275" cy="6858000"/>
          </a:xfrm>
          <a:prstGeom prst="rect">
            <a:avLst/>
          </a:prstGeom>
          <a:solidFill>
            <a:srgbClr val="33CC33"/>
          </a:solidFill>
          <a:ln w="9525">
            <a:noFill/>
            <a:miter lim="800000"/>
            <a:headEnd/>
            <a:tailEnd/>
          </a:ln>
        </p:spPr>
        <p:txBody>
          <a:bodyPr wrap="none" anchor="ctr"/>
          <a:lstStyle/>
          <a:p>
            <a:endParaRPr lang="en-US"/>
          </a:p>
        </p:txBody>
      </p:sp>
      <p:sp>
        <p:nvSpPr>
          <p:cNvPr id="34840" name="Freeform 34"/>
          <p:cNvSpPr>
            <a:spLocks/>
          </p:cNvSpPr>
          <p:nvPr/>
        </p:nvSpPr>
        <p:spPr bwMode="auto">
          <a:xfrm>
            <a:off x="-101600" y="1227138"/>
            <a:ext cx="2344738" cy="5732462"/>
          </a:xfrm>
          <a:custGeom>
            <a:avLst/>
            <a:gdLst>
              <a:gd name="T0" fmla="*/ 2147483647 w 1477"/>
              <a:gd name="T1" fmla="*/ 2147483647 h 3611"/>
              <a:gd name="T2" fmla="*/ 2147483647 w 1477"/>
              <a:gd name="T3" fmla="*/ 2147483647 h 3611"/>
              <a:gd name="T4" fmla="*/ 2147483647 w 1477"/>
              <a:gd name="T5" fmla="*/ 2147483647 h 3611"/>
              <a:gd name="T6" fmla="*/ 2147483647 w 1477"/>
              <a:gd name="T7" fmla="*/ 2147483647 h 3611"/>
              <a:gd name="T8" fmla="*/ 2147483647 w 1477"/>
              <a:gd name="T9" fmla="*/ 2147483647 h 3611"/>
              <a:gd name="T10" fmla="*/ 2147483647 w 1477"/>
              <a:gd name="T11" fmla="*/ 2147483647 h 3611"/>
              <a:gd name="T12" fmla="*/ 2147483647 w 1477"/>
              <a:gd name="T13" fmla="*/ 2147483647 h 3611"/>
              <a:gd name="T14" fmla="*/ 2147483647 w 1477"/>
              <a:gd name="T15" fmla="*/ 2147483647 h 3611"/>
              <a:gd name="T16" fmla="*/ 2147483647 w 1477"/>
              <a:gd name="T17" fmla="*/ 2147483647 h 3611"/>
              <a:gd name="T18" fmla="*/ 0 w 1477"/>
              <a:gd name="T19" fmla="*/ 2147483647 h 3611"/>
              <a:gd name="T20" fmla="*/ 0 w 1477"/>
              <a:gd name="T21" fmla="*/ 0 h 3611"/>
              <a:gd name="T22" fmla="*/ 2147483647 w 1477"/>
              <a:gd name="T23" fmla="*/ 2147483647 h 36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77"/>
              <a:gd name="T37" fmla="*/ 0 h 3611"/>
              <a:gd name="T38" fmla="*/ 1477 w 1477"/>
              <a:gd name="T39" fmla="*/ 3611 h 36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77" h="3611">
                <a:moveTo>
                  <a:pt x="1056" y="299"/>
                </a:moveTo>
                <a:lnTo>
                  <a:pt x="1339" y="843"/>
                </a:lnTo>
                <a:lnTo>
                  <a:pt x="1227" y="1435"/>
                </a:lnTo>
                <a:lnTo>
                  <a:pt x="1467" y="2048"/>
                </a:lnTo>
                <a:lnTo>
                  <a:pt x="1477" y="2603"/>
                </a:lnTo>
                <a:lnTo>
                  <a:pt x="1232" y="2763"/>
                </a:lnTo>
                <a:lnTo>
                  <a:pt x="1024" y="3046"/>
                </a:lnTo>
                <a:lnTo>
                  <a:pt x="1168" y="3414"/>
                </a:lnTo>
                <a:lnTo>
                  <a:pt x="1088" y="3611"/>
                </a:lnTo>
                <a:lnTo>
                  <a:pt x="0" y="3595"/>
                </a:lnTo>
                <a:lnTo>
                  <a:pt x="0" y="0"/>
                </a:lnTo>
                <a:lnTo>
                  <a:pt x="1056" y="299"/>
                </a:lnTo>
                <a:close/>
              </a:path>
            </a:pathLst>
          </a:custGeom>
          <a:solidFill>
            <a:srgbClr val="3399FF"/>
          </a:solidFill>
          <a:ln w="9525">
            <a:noFill/>
            <a:round/>
            <a:headEnd/>
            <a:tailEnd/>
          </a:ln>
        </p:spPr>
        <p:txBody>
          <a:bodyPr/>
          <a:lstStyle/>
          <a:p>
            <a:endParaRPr lang="en-US"/>
          </a:p>
        </p:txBody>
      </p:sp>
      <p:pic>
        <p:nvPicPr>
          <p:cNvPr id="34841" name="Picture 37" descr="boat"/>
          <p:cNvPicPr>
            <a:picLocks noChangeAspect="1" noChangeArrowheads="1"/>
          </p:cNvPicPr>
          <p:nvPr/>
        </p:nvPicPr>
        <p:blipFill>
          <a:blip r:embed="rId4"/>
          <a:srcRect/>
          <a:stretch>
            <a:fillRect/>
          </a:stretch>
        </p:blipFill>
        <p:spPr bwMode="auto">
          <a:xfrm>
            <a:off x="295275" y="2814638"/>
            <a:ext cx="5819775" cy="2371725"/>
          </a:xfrm>
          <a:prstGeom prst="rect">
            <a:avLst/>
          </a:prstGeom>
          <a:noFill/>
          <a:ln w="9525">
            <a:noFill/>
            <a:miter lim="800000"/>
            <a:headEnd/>
            <a:tailEnd/>
          </a:ln>
        </p:spPr>
      </p:pic>
      <p:sp>
        <p:nvSpPr>
          <p:cNvPr id="34842" name="Rectangle 26"/>
          <p:cNvSpPr>
            <a:spLocks noGrp="1" noChangeArrowheads="1"/>
          </p:cNvSpPr>
          <p:nvPr>
            <p:ph type="title"/>
          </p:nvPr>
        </p:nvSpPr>
        <p:spPr/>
        <p:txBody>
          <a:bodyPr/>
          <a:lstStyle/>
          <a:p>
            <a:pPr eaLnBrk="1" hangingPunct="1"/>
            <a:r>
              <a:rPr lang="en-US" smtClean="0"/>
              <a:t>Resultant Force</a:t>
            </a:r>
          </a:p>
        </p:txBody>
      </p:sp>
      <p:sp>
        <p:nvSpPr>
          <p:cNvPr id="34843" name="Line 5"/>
          <p:cNvSpPr>
            <a:spLocks noChangeShapeType="1"/>
          </p:cNvSpPr>
          <p:nvPr/>
        </p:nvSpPr>
        <p:spPr bwMode="auto">
          <a:xfrm>
            <a:off x="4224338" y="3878263"/>
            <a:ext cx="3362325" cy="0"/>
          </a:xfrm>
          <a:prstGeom prst="line">
            <a:avLst/>
          </a:prstGeom>
          <a:noFill/>
          <a:ln w="9525">
            <a:solidFill>
              <a:schemeClr val="tx1"/>
            </a:solidFill>
            <a:round/>
            <a:headEnd/>
            <a:tailEnd/>
          </a:ln>
        </p:spPr>
        <p:txBody>
          <a:bodyPr/>
          <a:lstStyle/>
          <a:p>
            <a:endParaRPr lang="en-US"/>
          </a:p>
        </p:txBody>
      </p:sp>
      <p:sp>
        <p:nvSpPr>
          <p:cNvPr id="34844" name="Line 32"/>
          <p:cNvSpPr>
            <a:spLocks noChangeShapeType="1"/>
          </p:cNvSpPr>
          <p:nvPr/>
        </p:nvSpPr>
        <p:spPr bwMode="auto">
          <a:xfrm>
            <a:off x="5945188" y="4884738"/>
            <a:ext cx="608012" cy="371475"/>
          </a:xfrm>
          <a:prstGeom prst="line">
            <a:avLst/>
          </a:prstGeom>
          <a:noFill/>
          <a:ln w="38100">
            <a:solidFill>
              <a:schemeClr val="tx1"/>
            </a:solidFill>
            <a:round/>
            <a:headEnd/>
            <a:tailEnd type="triangle" w="med" len="med"/>
          </a:ln>
        </p:spPr>
        <p:txBody>
          <a:bodyPr/>
          <a:lstStyle/>
          <a:p>
            <a:endParaRPr lang="en-US"/>
          </a:p>
        </p:txBody>
      </p:sp>
      <p:sp>
        <p:nvSpPr>
          <p:cNvPr id="34845" name="Line 33"/>
          <p:cNvSpPr>
            <a:spLocks noChangeShapeType="1"/>
          </p:cNvSpPr>
          <p:nvPr/>
        </p:nvSpPr>
        <p:spPr bwMode="auto">
          <a:xfrm flipV="1">
            <a:off x="6037263" y="2952750"/>
            <a:ext cx="533400" cy="204788"/>
          </a:xfrm>
          <a:prstGeom prst="line">
            <a:avLst/>
          </a:prstGeom>
          <a:noFill/>
          <a:ln w="38100">
            <a:solidFill>
              <a:schemeClr val="tx1"/>
            </a:solidFill>
            <a:round/>
            <a:headEnd/>
            <a:tailEnd type="triangle" w="med" len="med"/>
          </a:ln>
        </p:spPr>
        <p:txBody>
          <a:bodyPr/>
          <a:lstStyle/>
          <a:p>
            <a:endParaRPr lang="en-US"/>
          </a:p>
        </p:txBody>
      </p:sp>
      <p:sp>
        <p:nvSpPr>
          <p:cNvPr id="34846" name="Text Box 36"/>
          <p:cNvSpPr txBox="1">
            <a:spLocks noChangeArrowheads="1"/>
          </p:cNvSpPr>
          <p:nvPr/>
        </p:nvSpPr>
        <p:spPr bwMode="auto">
          <a:xfrm>
            <a:off x="1960563" y="971550"/>
            <a:ext cx="6916737" cy="946150"/>
          </a:xfrm>
          <a:prstGeom prst="rect">
            <a:avLst/>
          </a:prstGeom>
          <a:noFill/>
          <a:ln w="9525">
            <a:noFill/>
            <a:miter lim="800000"/>
            <a:headEnd/>
            <a:tailEnd/>
          </a:ln>
        </p:spPr>
        <p:txBody>
          <a:bodyPr>
            <a:spAutoFit/>
          </a:bodyPr>
          <a:lstStyle/>
          <a:p>
            <a:pPr>
              <a:spcBef>
                <a:spcPct val="50000"/>
              </a:spcBef>
            </a:pPr>
            <a:r>
              <a:rPr lang="en-US" sz="2800"/>
              <a:t>Two people are pulling a boat to shore. They are pulling with the same magnitude.</a:t>
            </a:r>
          </a:p>
        </p:txBody>
      </p:sp>
      <p:graphicFrame>
        <p:nvGraphicFramePr>
          <p:cNvPr id="34837" name="Object 21"/>
          <p:cNvGraphicFramePr>
            <a:graphicFrameLocks noChangeAspect="1"/>
          </p:cNvGraphicFramePr>
          <p:nvPr/>
        </p:nvGraphicFramePr>
        <p:xfrm>
          <a:off x="5168900" y="3551238"/>
          <a:ext cx="992188" cy="242887"/>
        </p:xfrm>
        <a:graphic>
          <a:graphicData uri="http://schemas.openxmlformats.org/presentationml/2006/ole">
            <mc:AlternateContent xmlns:mc="http://schemas.openxmlformats.org/markup-compatibility/2006">
              <mc:Choice xmlns:v="urn:schemas-microsoft-com:vml" Requires="v">
                <p:oleObj spid="_x0000_s34921" name="Equation" r:id="rId5" imgW="1143000" imgH="279400" progId="Equation.DSMT4">
                  <p:embed/>
                </p:oleObj>
              </mc:Choice>
              <mc:Fallback>
                <p:oleObj name="Equation" r:id="rId5" imgW="1143000" imgH="279400" progId="Equation.DSMT4">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8900" y="3551238"/>
                        <a:ext cx="992188"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38" name="Object 22"/>
          <p:cNvGraphicFramePr>
            <a:graphicFrameLocks noChangeAspect="1"/>
          </p:cNvGraphicFramePr>
          <p:nvPr/>
        </p:nvGraphicFramePr>
        <p:xfrm>
          <a:off x="5164138" y="4022725"/>
          <a:ext cx="992187" cy="242888"/>
        </p:xfrm>
        <a:graphic>
          <a:graphicData uri="http://schemas.openxmlformats.org/presentationml/2006/ole">
            <mc:AlternateContent xmlns:mc="http://schemas.openxmlformats.org/markup-compatibility/2006">
              <mc:Choice xmlns:v="urn:schemas-microsoft-com:vml" Requires="v">
                <p:oleObj spid="_x0000_s34922" name="Equation" r:id="rId7" imgW="1143000" imgH="279400" progId="Equation.DSMT4">
                  <p:embed/>
                </p:oleObj>
              </mc:Choice>
              <mc:Fallback>
                <p:oleObj name="Equation" r:id="rId7" imgW="1143000" imgH="279400" progId="Equation.DSMT4">
                  <p:embed/>
                  <p:pic>
                    <p:nvPicPr>
                      <p:cNvPr id="0" name="Picture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64138" y="4022725"/>
                        <a:ext cx="992187"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47" name="Arc 48"/>
          <p:cNvSpPr>
            <a:spLocks/>
          </p:cNvSpPr>
          <p:nvPr/>
        </p:nvSpPr>
        <p:spPr bwMode="auto">
          <a:xfrm rot="2558838">
            <a:off x="4391025" y="3527425"/>
            <a:ext cx="804863" cy="781050"/>
          </a:xfrm>
          <a:custGeom>
            <a:avLst/>
            <a:gdLst>
              <a:gd name="T0" fmla="*/ 2147483647 w 20788"/>
              <a:gd name="T1" fmla="*/ 0 h 20158"/>
              <a:gd name="T2" fmla="*/ 2147483647 w 20788"/>
              <a:gd name="T3" fmla="*/ 2147483647 h 20158"/>
              <a:gd name="T4" fmla="*/ 0 w 20788"/>
              <a:gd name="T5" fmla="*/ 2147483647 h 20158"/>
              <a:gd name="T6" fmla="*/ 0 60000 65536"/>
              <a:gd name="T7" fmla="*/ 0 60000 65536"/>
              <a:gd name="T8" fmla="*/ 0 60000 65536"/>
              <a:gd name="T9" fmla="*/ 0 w 20788"/>
              <a:gd name="T10" fmla="*/ 0 h 20158"/>
              <a:gd name="T11" fmla="*/ 20788 w 20788"/>
              <a:gd name="T12" fmla="*/ 20158 h 20158"/>
            </a:gdLst>
            <a:ahLst/>
            <a:cxnLst>
              <a:cxn ang="T6">
                <a:pos x="T0" y="T1"/>
              </a:cxn>
              <a:cxn ang="T7">
                <a:pos x="T2" y="T3"/>
              </a:cxn>
              <a:cxn ang="T8">
                <a:pos x="T4" y="T5"/>
              </a:cxn>
            </a:cxnLst>
            <a:rect l="T9" t="T10" r="T11" b="T12"/>
            <a:pathLst>
              <a:path w="20788" h="20158" fill="none" extrusionOk="0">
                <a:moveTo>
                  <a:pt x="7759" y="-1"/>
                </a:moveTo>
                <a:cubicBezTo>
                  <a:pt x="14111" y="2444"/>
                  <a:pt x="18939" y="7741"/>
                  <a:pt x="20788" y="14291"/>
                </a:cubicBezTo>
              </a:path>
              <a:path w="20788" h="20158" stroke="0" extrusionOk="0">
                <a:moveTo>
                  <a:pt x="7759" y="-1"/>
                </a:moveTo>
                <a:cubicBezTo>
                  <a:pt x="14111" y="2444"/>
                  <a:pt x="18939" y="7741"/>
                  <a:pt x="20788" y="14291"/>
                </a:cubicBezTo>
                <a:lnTo>
                  <a:pt x="0" y="20158"/>
                </a:lnTo>
                <a:lnTo>
                  <a:pt x="7759" y="-1"/>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6510627" y="2311105"/>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6510627" y="2311105"/>
                <a:ext cx="1753429" cy="50885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6515436" y="5484662"/>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6515436" y="5484662"/>
                <a:ext cx="1748620" cy="506421"/>
              </a:xfrm>
              <a:prstGeom prst="rect">
                <a:avLst/>
              </a:prstGeom>
              <a:blipFill rotWithShape="1">
                <a:blip r:embed="rId10"/>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8" name="Line 4"/>
          <p:cNvSpPr>
            <a:spLocks noChangeShapeType="1"/>
          </p:cNvSpPr>
          <p:nvPr/>
        </p:nvSpPr>
        <p:spPr bwMode="auto">
          <a:xfrm flipV="1">
            <a:off x="742950" y="1770063"/>
            <a:ext cx="2860675" cy="2014537"/>
          </a:xfrm>
          <a:prstGeom prst="line">
            <a:avLst/>
          </a:prstGeom>
          <a:noFill/>
          <a:ln w="38100">
            <a:solidFill>
              <a:schemeClr val="tx1"/>
            </a:solidFill>
            <a:round/>
            <a:headEnd/>
            <a:tailEnd type="triangle" w="med" len="med"/>
          </a:ln>
        </p:spPr>
        <p:txBody>
          <a:bodyPr/>
          <a:lstStyle/>
          <a:p>
            <a:endParaRPr lang="en-US"/>
          </a:p>
        </p:txBody>
      </p:sp>
      <p:sp>
        <p:nvSpPr>
          <p:cNvPr id="35870" name="Line 6"/>
          <p:cNvSpPr>
            <a:spLocks noChangeShapeType="1"/>
          </p:cNvSpPr>
          <p:nvPr/>
        </p:nvSpPr>
        <p:spPr bwMode="auto">
          <a:xfrm>
            <a:off x="-3175" y="3784600"/>
            <a:ext cx="4962525" cy="0"/>
          </a:xfrm>
          <a:prstGeom prst="line">
            <a:avLst/>
          </a:prstGeom>
          <a:noFill/>
          <a:ln w="9525">
            <a:solidFill>
              <a:schemeClr val="tx1"/>
            </a:solidFill>
            <a:round/>
            <a:headEnd/>
            <a:tailEnd/>
          </a:ln>
        </p:spPr>
        <p:txBody>
          <a:bodyPr/>
          <a:lstStyle/>
          <a:p>
            <a:endParaRPr lang="en-US"/>
          </a:p>
        </p:txBody>
      </p:sp>
      <p:sp>
        <p:nvSpPr>
          <p:cNvPr id="36871" name="Line 7"/>
          <p:cNvSpPr>
            <a:spLocks noChangeShapeType="1"/>
          </p:cNvSpPr>
          <p:nvPr/>
        </p:nvSpPr>
        <p:spPr bwMode="auto">
          <a:xfrm>
            <a:off x="760413" y="3802063"/>
            <a:ext cx="2860675" cy="2014537"/>
          </a:xfrm>
          <a:prstGeom prst="line">
            <a:avLst/>
          </a:prstGeom>
          <a:noFill/>
          <a:ln w="38100">
            <a:solidFill>
              <a:schemeClr val="tx1"/>
            </a:solidFill>
            <a:round/>
            <a:headEnd/>
            <a:tailEnd type="triangle" w="med" len="med"/>
          </a:ln>
        </p:spPr>
        <p:txBody>
          <a:bodyPr/>
          <a:lstStyle/>
          <a:p>
            <a:endParaRPr lang="en-US"/>
          </a:p>
        </p:txBody>
      </p:sp>
      <p:sp>
        <p:nvSpPr>
          <p:cNvPr id="36878" name="Line 14"/>
          <p:cNvSpPr>
            <a:spLocks noChangeShapeType="1"/>
          </p:cNvSpPr>
          <p:nvPr/>
        </p:nvSpPr>
        <p:spPr bwMode="auto">
          <a:xfrm>
            <a:off x="895350" y="3717925"/>
            <a:ext cx="2667000" cy="0"/>
          </a:xfrm>
          <a:prstGeom prst="line">
            <a:avLst/>
          </a:prstGeom>
          <a:noFill/>
          <a:ln w="28575">
            <a:solidFill>
              <a:srgbClr val="FF0000"/>
            </a:solidFill>
            <a:round/>
            <a:headEnd/>
            <a:tailEnd type="triangle" w="med" len="med"/>
          </a:ln>
        </p:spPr>
        <p:txBody>
          <a:bodyPr/>
          <a:lstStyle/>
          <a:p>
            <a:endParaRPr lang="en-US"/>
          </a:p>
        </p:txBody>
      </p:sp>
      <p:sp>
        <p:nvSpPr>
          <p:cNvPr id="36879" name="Line 15"/>
          <p:cNvSpPr>
            <a:spLocks noChangeShapeType="1"/>
          </p:cNvSpPr>
          <p:nvPr/>
        </p:nvSpPr>
        <p:spPr bwMode="auto">
          <a:xfrm>
            <a:off x="904875" y="3870325"/>
            <a:ext cx="2667000" cy="0"/>
          </a:xfrm>
          <a:prstGeom prst="line">
            <a:avLst/>
          </a:prstGeom>
          <a:noFill/>
          <a:ln w="28575">
            <a:solidFill>
              <a:srgbClr val="FF0000"/>
            </a:solidFill>
            <a:round/>
            <a:headEnd/>
            <a:tailEnd type="triangle" w="med" len="med"/>
          </a:ln>
        </p:spPr>
        <p:txBody>
          <a:bodyPr/>
          <a:lstStyle/>
          <a:p>
            <a:endParaRPr lang="en-US"/>
          </a:p>
        </p:txBody>
      </p:sp>
      <p:sp>
        <p:nvSpPr>
          <p:cNvPr id="36880" name="Line 16"/>
          <p:cNvSpPr>
            <a:spLocks noChangeShapeType="1"/>
          </p:cNvSpPr>
          <p:nvPr/>
        </p:nvSpPr>
        <p:spPr bwMode="auto">
          <a:xfrm>
            <a:off x="744538" y="3887788"/>
            <a:ext cx="0" cy="1911350"/>
          </a:xfrm>
          <a:prstGeom prst="line">
            <a:avLst/>
          </a:prstGeom>
          <a:noFill/>
          <a:ln w="28575">
            <a:solidFill>
              <a:srgbClr val="FF0000"/>
            </a:solidFill>
            <a:round/>
            <a:headEnd/>
            <a:tailEnd type="triangle" w="med" len="med"/>
          </a:ln>
        </p:spPr>
        <p:txBody>
          <a:bodyPr/>
          <a:lstStyle/>
          <a:p>
            <a:endParaRPr lang="en-US"/>
          </a:p>
        </p:txBody>
      </p:sp>
      <p:sp>
        <p:nvSpPr>
          <p:cNvPr id="36881" name="Line 17"/>
          <p:cNvSpPr>
            <a:spLocks noChangeShapeType="1"/>
          </p:cNvSpPr>
          <p:nvPr/>
        </p:nvSpPr>
        <p:spPr bwMode="auto">
          <a:xfrm flipH="1" flipV="1">
            <a:off x="752475" y="1858963"/>
            <a:ext cx="0" cy="1766887"/>
          </a:xfrm>
          <a:prstGeom prst="line">
            <a:avLst/>
          </a:prstGeom>
          <a:noFill/>
          <a:ln w="28575">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36882" name="Text Box 18"/>
              <p:cNvSpPr txBox="1">
                <a:spLocks noChangeArrowheads="1"/>
              </p:cNvSpPr>
              <p:nvPr/>
            </p:nvSpPr>
            <p:spPr bwMode="auto">
              <a:xfrm>
                <a:off x="3324225" y="3200400"/>
                <a:ext cx="1931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2" name="Text Box 18"/>
              <p:cNvSpPr txBox="1">
                <a:spLocks noRot="1" noChangeAspect="1" noMove="1" noResize="1" noEditPoints="1" noAdjustHandles="1" noChangeArrowheads="1" noChangeShapeType="1" noTextEdit="1"/>
              </p:cNvSpPr>
              <p:nvPr/>
            </p:nvSpPr>
            <p:spPr bwMode="auto">
              <a:xfrm>
                <a:off x="3324225" y="3200400"/>
                <a:ext cx="1931988" cy="42806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3" name="Text Box 19"/>
              <p:cNvSpPr txBox="1">
                <a:spLocks noChangeArrowheads="1"/>
              </p:cNvSpPr>
              <p:nvPr/>
            </p:nvSpPr>
            <p:spPr bwMode="auto">
              <a:xfrm>
                <a:off x="3371850" y="3927475"/>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3" name="Text Box 19"/>
              <p:cNvSpPr txBox="1">
                <a:spLocks noRot="1" noChangeAspect="1" noMove="1" noResize="1" noEditPoints="1" noAdjustHandles="1" noChangeArrowheads="1" noChangeShapeType="1" noTextEdit="1"/>
              </p:cNvSpPr>
              <p:nvPr/>
            </p:nvSpPr>
            <p:spPr bwMode="auto">
              <a:xfrm>
                <a:off x="3371850" y="3927475"/>
                <a:ext cx="2058988"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4" name="Text Box 20"/>
              <p:cNvSpPr txBox="1">
                <a:spLocks noChangeArrowheads="1"/>
              </p:cNvSpPr>
              <p:nvPr/>
            </p:nvSpPr>
            <p:spPr bwMode="auto">
              <a:xfrm>
                <a:off x="73025" y="1377950"/>
                <a:ext cx="1803400"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4" name="Text Box 20"/>
              <p:cNvSpPr txBox="1">
                <a:spLocks noRot="1" noChangeAspect="1" noMove="1" noResize="1" noEditPoints="1" noAdjustHandles="1" noChangeArrowheads="1" noChangeShapeType="1" noTextEdit="1"/>
              </p:cNvSpPr>
              <p:nvPr/>
            </p:nvSpPr>
            <p:spPr bwMode="auto">
              <a:xfrm>
                <a:off x="73025" y="1377950"/>
                <a:ext cx="1803400" cy="459036"/>
              </a:xfrm>
              <a:prstGeom prst="rect">
                <a:avLst/>
              </a:prstGeom>
              <a:blipFill rotWithShape="1">
                <a:blip r:embed="rId6"/>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5" name="Text Box 21"/>
              <p:cNvSpPr txBox="1">
                <a:spLocks noChangeArrowheads="1"/>
              </p:cNvSpPr>
              <p:nvPr/>
            </p:nvSpPr>
            <p:spPr bwMode="auto">
              <a:xfrm>
                <a:off x="73024" y="5802313"/>
                <a:ext cx="2005157" cy="4594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5" name="Text Box 21"/>
              <p:cNvSpPr txBox="1">
                <a:spLocks noRot="1" noChangeAspect="1" noMove="1" noResize="1" noEditPoints="1" noAdjustHandles="1" noChangeArrowheads="1" noChangeShapeType="1" noTextEdit="1"/>
              </p:cNvSpPr>
              <p:nvPr/>
            </p:nvSpPr>
            <p:spPr bwMode="auto">
              <a:xfrm>
                <a:off x="73024" y="5802313"/>
                <a:ext cx="2005157" cy="459421"/>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880" name="Text Box 23"/>
              <p:cNvSpPr txBox="1">
                <a:spLocks noChangeArrowheads="1"/>
              </p:cNvSpPr>
              <p:nvPr/>
            </p:nvSpPr>
            <p:spPr bwMode="auto">
              <a:xfrm>
                <a:off x="6174220" y="3200400"/>
                <a:ext cx="2573338" cy="3091872"/>
              </a:xfrm>
              <a:prstGeom prst="rect">
                <a:avLst/>
              </a:prstGeom>
              <a:noFill/>
              <a:ln w="9525">
                <a:no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r>
                  <a:rPr lang="en-US" sz="2400" b="0" dirty="0" smtClean="0"/>
                  <a:t/>
                </a:r>
                <a:br>
                  <a:rPr lang="en-US" sz="2400" b="0" dirty="0" smtClean="0"/>
                </a:br>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xmlns="">
          <p:sp>
            <p:nvSpPr>
              <p:cNvPr id="35880" name="Text Box 23"/>
              <p:cNvSpPr txBox="1">
                <a:spLocks noRot="1" noChangeAspect="1" noMove="1" noResize="1" noEditPoints="1" noAdjustHandles="1" noChangeArrowheads="1" noChangeShapeType="1" noTextEdit="1"/>
              </p:cNvSpPr>
              <p:nvPr/>
            </p:nvSpPr>
            <p:spPr bwMode="auto">
              <a:xfrm>
                <a:off x="6174220" y="3200400"/>
                <a:ext cx="2573338" cy="3091872"/>
              </a:xfrm>
              <a:prstGeom prst="rect">
                <a:avLst/>
              </a:prstGeom>
              <a:blipFill rotWithShape="1">
                <a:blip r:embed="rId8"/>
                <a:stretch>
                  <a:fillRect l="-711"/>
                </a:stretch>
              </a:blipFill>
              <a:ln w="9525">
                <a:noFill/>
                <a:miter lim="800000"/>
                <a:headEnd/>
                <a:tailEnd/>
              </a:ln>
            </p:spPr>
            <p:txBody>
              <a:bodyPr/>
              <a:lstStyle/>
              <a:p>
                <a:r>
                  <a:rPr lang="en-US">
                    <a:noFill/>
                  </a:rPr>
                  <a:t> </a:t>
                </a:r>
              </a:p>
            </p:txBody>
          </p:sp>
        </mc:Fallback>
      </mc:AlternateContent>
      <p:graphicFrame>
        <p:nvGraphicFramePr>
          <p:cNvPr id="36888" name="Object 26"/>
          <p:cNvGraphicFramePr>
            <a:graphicFrameLocks noChangeAspect="1"/>
          </p:cNvGraphicFramePr>
          <p:nvPr/>
        </p:nvGraphicFramePr>
        <p:xfrm>
          <a:off x="1730375" y="3394075"/>
          <a:ext cx="795338" cy="242888"/>
        </p:xfrm>
        <a:graphic>
          <a:graphicData uri="http://schemas.openxmlformats.org/presentationml/2006/ole">
            <mc:AlternateContent xmlns:mc="http://schemas.openxmlformats.org/markup-compatibility/2006">
              <mc:Choice xmlns:v="urn:schemas-microsoft-com:vml" Requires="v">
                <p:oleObj spid="_x0000_s35948" name="Equation" r:id="rId9" imgW="914400" imgH="279400" progId="Equation.DSMT4">
                  <p:embed/>
                </p:oleObj>
              </mc:Choice>
              <mc:Fallback>
                <p:oleObj name="Equation" r:id="rId9" imgW="914400" imgH="279400" progId="Equation.DSMT4">
                  <p:embed/>
                  <p:pic>
                    <p:nvPicPr>
                      <p:cNvPr id="0"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30375" y="3394075"/>
                        <a:ext cx="795338"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9" name="Object 27"/>
          <p:cNvGraphicFramePr>
            <a:graphicFrameLocks noChangeAspect="1"/>
          </p:cNvGraphicFramePr>
          <p:nvPr/>
        </p:nvGraphicFramePr>
        <p:xfrm>
          <a:off x="1755775" y="3943350"/>
          <a:ext cx="793750" cy="242888"/>
        </p:xfrm>
        <a:graphic>
          <a:graphicData uri="http://schemas.openxmlformats.org/presentationml/2006/ole">
            <mc:AlternateContent xmlns:mc="http://schemas.openxmlformats.org/markup-compatibility/2006">
              <mc:Choice xmlns:v="urn:schemas-microsoft-com:vml" Requires="v">
                <p:oleObj spid="_x0000_s35949" name="Equation" r:id="rId11" imgW="914400" imgH="279400" progId="Equation.DSMT4">
                  <p:embed/>
                </p:oleObj>
              </mc:Choice>
              <mc:Fallback>
                <p:oleObj name="Equation" r:id="rId11" imgW="914400" imgH="279400" progId="Equation.DSMT4">
                  <p:embed/>
                  <p:pic>
                    <p:nvPicPr>
                      <p:cNvPr id="0"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5775" y="39433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81" name="Text Box 26"/>
          <p:cNvSpPr txBox="1">
            <a:spLocks noChangeArrowheads="1"/>
          </p:cNvSpPr>
          <p:nvPr/>
        </p:nvSpPr>
        <p:spPr bwMode="auto">
          <a:xfrm>
            <a:off x="5113338" y="608013"/>
            <a:ext cx="3902075" cy="2465387"/>
          </a:xfrm>
          <a:prstGeom prst="rect">
            <a:avLst/>
          </a:prstGeom>
          <a:noFill/>
          <a:ln w="9525">
            <a:noFill/>
            <a:miter lim="800000"/>
            <a:headEnd/>
            <a:tailEnd/>
          </a:ln>
        </p:spPr>
        <p:txBody>
          <a:bodyPr>
            <a:spAutoFit/>
          </a:bodyPr>
          <a:lstStyle/>
          <a:p>
            <a:pPr>
              <a:spcBef>
                <a:spcPct val="50000"/>
              </a:spcBef>
            </a:pPr>
            <a:r>
              <a:rPr lang="en-US" sz="2400" dirty="0"/>
              <a:t>List the forces according to sense.</a:t>
            </a:r>
          </a:p>
          <a:p>
            <a:pPr>
              <a:spcBef>
                <a:spcPct val="50000"/>
              </a:spcBef>
            </a:pPr>
            <a:r>
              <a:rPr lang="en-US" sz="2400" dirty="0"/>
              <a:t>Label right and up forces as positive, and label left and down forces as negative.</a:t>
            </a:r>
          </a:p>
        </p:txBody>
      </p:sp>
      <mc:AlternateContent xmlns:mc="http://schemas.openxmlformats.org/markup-compatibility/2006" xmlns:a14="http://schemas.microsoft.com/office/drawing/2010/main">
        <mc:Choice Requires="a14">
          <p:sp>
            <p:nvSpPr>
              <p:cNvPr id="20" name="TextBox 19"/>
              <p:cNvSpPr txBox="1"/>
              <p:nvPr/>
            </p:nvSpPr>
            <p:spPr>
              <a:xfrm>
                <a:off x="3371850" y="1261206"/>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371850" y="1261206"/>
                <a:ext cx="1753429" cy="50885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3376659" y="5912581"/>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3376659" y="5912581"/>
                <a:ext cx="1748620" cy="506421"/>
              </a:xfrm>
              <a:prstGeom prst="rect">
                <a:avLst/>
              </a:prstGeom>
              <a:blipFill rotWithShape="1">
                <a:blip r:embed="rId14"/>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xit" presetSubtype="2" fill="hold" grpId="0" nodeType="afterEffect">
                                  <p:stCondLst>
                                    <p:cond delay="0"/>
                                  </p:stCondLst>
                                  <p:childTnLst>
                                    <p:animEffect transition="out" filter="wipe(right)">
                                      <p:cBhvr>
                                        <p:cTn id="6" dur="500"/>
                                        <p:tgtEl>
                                          <p:spTgt spid="36868"/>
                                        </p:tgtEl>
                                      </p:cBhvr>
                                    </p:animEffect>
                                    <p:set>
                                      <p:cBhvr>
                                        <p:cTn id="7" dur="1" fill="hold">
                                          <p:stCondLst>
                                            <p:cond delay="499"/>
                                          </p:stCondLst>
                                        </p:cTn>
                                        <p:tgtEl>
                                          <p:spTgt spid="36868"/>
                                        </p:tgtEl>
                                        <p:attrNameLst>
                                          <p:attrName>style.visibility</p:attrName>
                                        </p:attrNameLst>
                                      </p:cBhvr>
                                      <p:to>
                                        <p:strVal val="hidden"/>
                                      </p:to>
                                    </p:set>
                                  </p:childTnLst>
                                </p:cTn>
                              </p:par>
                              <p:par>
                                <p:cTn id="8" presetID="1" presetClass="exit" presetSubtype="0" fill="hold" nodeType="withEffect">
                                  <p:stCondLst>
                                    <p:cond delay="0"/>
                                  </p:stCondLst>
                                  <p:childTnLst>
                                    <p:set>
                                      <p:cBhvr>
                                        <p:cTn id="9" dur="1" fill="hold">
                                          <p:stCondLst>
                                            <p:cond delay="0"/>
                                          </p:stCondLst>
                                        </p:cTn>
                                        <p:tgtEl>
                                          <p:spTgt spid="36888"/>
                                        </p:tgtEl>
                                        <p:attrNameLst>
                                          <p:attrName>style.visibility</p:attrName>
                                        </p:attrNameLst>
                                      </p:cBhvr>
                                      <p:to>
                                        <p:strVal val="hidden"/>
                                      </p:to>
                                    </p:set>
                                  </p:childTnLst>
                                </p:cTn>
                              </p:par>
                            </p:childTnLst>
                          </p:cTn>
                        </p:par>
                        <p:par>
                          <p:cTn id="10" fill="hold" nodeType="afterGroup">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36881"/>
                                        </p:tgtEl>
                                        <p:attrNameLst>
                                          <p:attrName>style.visibility</p:attrName>
                                        </p:attrNameLst>
                                      </p:cBhvr>
                                      <p:to>
                                        <p:strVal val="visible"/>
                                      </p:to>
                                    </p:set>
                                    <p:animEffect transition="in" filter="slide(fromBottom)">
                                      <p:cBhvr>
                                        <p:cTn id="13" dur="500"/>
                                        <p:tgtEl>
                                          <p:spTgt spid="36881"/>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36884"/>
                                        </p:tgtEl>
                                        <p:attrNameLst>
                                          <p:attrName>style.visibility</p:attrName>
                                        </p:attrNameLst>
                                      </p:cBhvr>
                                      <p:to>
                                        <p:strVal val="visible"/>
                                      </p:to>
                                    </p:set>
                                  </p:childTnLst>
                                </p:cTn>
                              </p:par>
                            </p:childTnLst>
                          </p:cTn>
                        </p:par>
                        <p:par>
                          <p:cTn id="17" fill="hold" nodeType="afterGroup">
                            <p:stCondLst>
                              <p:cond delay="1000"/>
                            </p:stCondLst>
                            <p:childTnLst>
                              <p:par>
                                <p:cTn id="18" presetID="12" presetClass="entr" presetSubtype="8" fill="hold" grpId="0" nodeType="afterEffect">
                                  <p:stCondLst>
                                    <p:cond delay="0"/>
                                  </p:stCondLst>
                                  <p:childTnLst>
                                    <p:set>
                                      <p:cBhvr>
                                        <p:cTn id="19" dur="1" fill="hold">
                                          <p:stCondLst>
                                            <p:cond delay="0"/>
                                          </p:stCondLst>
                                        </p:cTn>
                                        <p:tgtEl>
                                          <p:spTgt spid="36878"/>
                                        </p:tgtEl>
                                        <p:attrNameLst>
                                          <p:attrName>style.visibility</p:attrName>
                                        </p:attrNameLst>
                                      </p:cBhvr>
                                      <p:to>
                                        <p:strVal val="visible"/>
                                      </p:to>
                                    </p:set>
                                    <p:animEffect transition="in" filter="slide(fromLeft)">
                                      <p:cBhvr>
                                        <p:cTn id="20" dur="500"/>
                                        <p:tgtEl>
                                          <p:spTgt spid="36878"/>
                                        </p:tgtEl>
                                      </p:cBhvr>
                                    </p:animEffect>
                                  </p:childTnLst>
                                </p:cTn>
                              </p:par>
                            </p:childTnLst>
                          </p:cTn>
                        </p:par>
                        <p:par>
                          <p:cTn id="21" fill="hold" nodeType="afterGroup">
                            <p:stCondLst>
                              <p:cond delay="1500"/>
                            </p:stCondLst>
                            <p:childTnLst>
                              <p:par>
                                <p:cTn id="22" presetID="1" presetClass="entr" presetSubtype="0" fill="hold" grpId="0" nodeType="afterEffect">
                                  <p:stCondLst>
                                    <p:cond delay="0"/>
                                  </p:stCondLst>
                                  <p:childTnLst>
                                    <p:set>
                                      <p:cBhvr>
                                        <p:cTn id="23" dur="1" fill="hold">
                                          <p:stCondLst>
                                            <p:cond delay="0"/>
                                          </p:stCondLst>
                                        </p:cTn>
                                        <p:tgtEl>
                                          <p:spTgt spid="36882"/>
                                        </p:tgtEl>
                                        <p:attrNameLst>
                                          <p:attrName>style.visibility</p:attrName>
                                        </p:attrNameLst>
                                      </p:cBhvr>
                                      <p:to>
                                        <p:strVal val="visible"/>
                                      </p:to>
                                    </p:set>
                                  </p:childTnLst>
                                </p:cTn>
                              </p:par>
                              <p:par>
                                <p:cTn id="24" presetID="22" presetClass="exit" presetSubtype="4" fill="hold" grpId="0" nodeType="withEffect">
                                  <p:stCondLst>
                                    <p:cond delay="0"/>
                                  </p:stCondLst>
                                  <p:childTnLst>
                                    <p:animEffect transition="out" filter="wipe(down)">
                                      <p:cBhvr>
                                        <p:cTn id="25" dur="500"/>
                                        <p:tgtEl>
                                          <p:spTgt spid="36871"/>
                                        </p:tgtEl>
                                      </p:cBhvr>
                                    </p:animEffect>
                                    <p:set>
                                      <p:cBhvr>
                                        <p:cTn id="26" dur="1" fill="hold">
                                          <p:stCondLst>
                                            <p:cond delay="499"/>
                                          </p:stCondLst>
                                        </p:cTn>
                                        <p:tgtEl>
                                          <p:spTgt spid="36871"/>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6889"/>
                                        </p:tgtEl>
                                        <p:attrNameLst>
                                          <p:attrName>style.visibility</p:attrName>
                                        </p:attrNameLst>
                                      </p:cBhvr>
                                      <p:to>
                                        <p:strVal val="hidden"/>
                                      </p:to>
                                    </p:set>
                                  </p:childTnLst>
                                </p:cTn>
                              </p:par>
                            </p:childTnLst>
                          </p:cTn>
                        </p:par>
                        <p:par>
                          <p:cTn id="29" fill="hold" nodeType="afterGroup">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36879"/>
                                        </p:tgtEl>
                                        <p:attrNameLst>
                                          <p:attrName>style.visibility</p:attrName>
                                        </p:attrNameLst>
                                      </p:cBhvr>
                                      <p:to>
                                        <p:strVal val="visible"/>
                                      </p:to>
                                    </p:set>
                                    <p:animEffect transition="in" filter="slide(fromLeft)">
                                      <p:cBhvr>
                                        <p:cTn id="32" dur="500"/>
                                        <p:tgtEl>
                                          <p:spTgt spid="36879"/>
                                        </p:tgtEl>
                                      </p:cBhvr>
                                    </p:animEffect>
                                  </p:childTnLst>
                                </p:cTn>
                              </p:par>
                            </p:childTnLst>
                          </p:cTn>
                        </p:par>
                        <p:par>
                          <p:cTn id="33" fill="hold" nodeType="afterGroup">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36883"/>
                                        </p:tgtEl>
                                        <p:attrNameLst>
                                          <p:attrName>style.visibility</p:attrName>
                                        </p:attrNameLst>
                                      </p:cBhvr>
                                      <p:to>
                                        <p:strVal val="visible"/>
                                      </p:to>
                                    </p:set>
                                  </p:childTnLst>
                                </p:cTn>
                              </p:par>
                            </p:childTnLst>
                          </p:cTn>
                        </p:par>
                        <p:par>
                          <p:cTn id="36" fill="hold" nodeType="afterGroup">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36880"/>
                                        </p:tgtEl>
                                        <p:attrNameLst>
                                          <p:attrName>style.visibility</p:attrName>
                                        </p:attrNameLst>
                                      </p:cBhvr>
                                      <p:to>
                                        <p:strVal val="visible"/>
                                      </p:to>
                                    </p:set>
                                    <p:animEffect transition="in" filter="slide(fromTop)">
                                      <p:cBhvr>
                                        <p:cTn id="39" dur="500"/>
                                        <p:tgtEl>
                                          <p:spTgt spid="36880"/>
                                        </p:tgtEl>
                                      </p:cBhvr>
                                    </p:animEffec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71" grpId="0" animBg="1"/>
      <p:bldP spid="36878" grpId="0" animBg="1"/>
      <p:bldP spid="36879" grpId="0" animBg="1"/>
      <p:bldP spid="36880" grpId="0" animBg="1"/>
      <p:bldP spid="36881" grpId="0" animBg="1"/>
      <p:bldP spid="36882" grpId="0"/>
      <p:bldP spid="36883" grpId="0"/>
      <p:bldP spid="36884" grpId="0"/>
      <p:bldP spid="3688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2"/>
          <p:cNvSpPr>
            <a:spLocks noGrp="1" noChangeArrowheads="1"/>
          </p:cNvSpPr>
          <p:nvPr>
            <p:ph idx="1"/>
          </p:nvPr>
        </p:nvSpPr>
        <p:spPr>
          <a:xfrm>
            <a:off x="3411538" y="889145"/>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xmlns:a14="http://schemas.microsoft.com/office/drawing/2010/main">
        <mc:Choice Requires="a14">
          <p:sp>
            <p:nvSpPr>
              <p:cNvPr id="87043" name="Text Box 21"/>
              <p:cNvSpPr txBox="1">
                <a:spLocks noChangeArrowheads="1"/>
              </p:cNvSpPr>
              <p:nvPr/>
            </p:nvSpPr>
            <p:spPr bwMode="auto">
              <a:xfrm>
                <a:off x="454025" y="1106488"/>
                <a:ext cx="2316884" cy="2537874"/>
              </a:xfrm>
              <a:prstGeom prst="rect">
                <a:avLst/>
              </a:prstGeom>
              <a:noFill/>
              <a:ln w="9525">
                <a:solidFill>
                  <a:schemeClr val="tx1"/>
                </a:solid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=+61.4 </m:t>
                      </m:r>
                      <m:r>
                        <m:rPr>
                          <m:sty m:val="p"/>
                        </m:rPr>
                        <a:rPr lang="en-US" sz="2400" b="0" i="0" smtClean="0">
                          <a:latin typeface="Cambria Math"/>
                        </a:rPr>
                        <m:t>lb</m:t>
                      </m:r>
                    </m:oMath>
                    <m:oMath xmlns:m="http://schemas.openxmlformats.org/officeDocument/2006/math">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smtClean="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xmlns="">
          <p:sp>
            <p:nvSpPr>
              <p:cNvPr id="87043" name="Text Box 21"/>
              <p:cNvSpPr txBox="1">
                <a:spLocks noRot="1" noChangeAspect="1" noMove="1" noResize="1" noEditPoints="1" noAdjustHandles="1" noChangeArrowheads="1" noChangeShapeType="1" noTextEdit="1"/>
              </p:cNvSpPr>
              <p:nvPr/>
            </p:nvSpPr>
            <p:spPr bwMode="auto">
              <a:xfrm>
                <a:off x="454025" y="1106488"/>
                <a:ext cx="2316884" cy="2537874"/>
              </a:xfrm>
              <a:prstGeom prst="rect">
                <a:avLst/>
              </a:prstGeom>
              <a:blipFill rotWithShape="1">
                <a:blip r:embed="rId3"/>
                <a:stretch>
                  <a:fillRect l="-26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35" name="Text Box 23"/>
              <p:cNvSpPr txBox="1">
                <a:spLocks noChangeArrowheads="1"/>
              </p:cNvSpPr>
              <p:nvPr/>
            </p:nvSpPr>
            <p:spPr bwMode="auto">
              <a:xfrm>
                <a:off x="3411538" y="1344218"/>
                <a:ext cx="5732462" cy="34461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=61.436 </m:t>
                      </m:r>
                      <m:r>
                        <m:rPr>
                          <m:sty m:val="p"/>
                        </m:rPr>
                        <a:rPr lang="en-US" b="0" i="0" smtClean="0">
                          <a:latin typeface="Cambria Math"/>
                        </a:rPr>
                        <m:t>lb</m:t>
                      </m:r>
                      <m:r>
                        <a:rPr lang="en-US" b="0" i="0" smtClean="0">
                          <a:latin typeface="Cambria Math"/>
                        </a:rPr>
                        <m:t>+61.436 </m:t>
                      </m:r>
                      <m:r>
                        <m:rPr>
                          <m:sty m:val="p"/>
                        </m:rPr>
                        <a:rPr lang="en-US" b="0" i="0" smtClean="0">
                          <a:latin typeface="Cambria Math"/>
                        </a:rPr>
                        <m:t>lb</m:t>
                      </m:r>
                    </m:oMath>
                  </m:oMathPara>
                </a14:m>
                <a:endParaRPr lang="en-US"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r>
                            <a:rPr lang="en-US" b="0" i="0" smtClean="0">
                              <a:solidFill>
                                <a:srgbClr val="FF0000"/>
                              </a:solidFill>
                              <a:latin typeface="Cambria Math"/>
                            </a:rPr>
                            <m:t>122.9 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e>
                      </m:nary>
                    </m:oMath>
                  </m:oMathPara>
                </a14:m>
                <a:endParaRPr lang="en-US"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=43.018 </m:t>
                          </m:r>
                          <m:r>
                            <m:rPr>
                              <m:sty m:val="p"/>
                            </m:rPr>
                            <a:rPr lang="en-US" b="0" i="0" smtClean="0">
                              <a:latin typeface="Cambria Math"/>
                            </a:rPr>
                            <m:t>lb</m:t>
                          </m:r>
                          <m:r>
                            <a:rPr lang="en-US" b="0" i="0" smtClean="0">
                              <a:latin typeface="Cambria Math"/>
                            </a:rPr>
                            <m:t>+(−</m:t>
                          </m:r>
                        </m:e>
                      </m:nary>
                      <m:r>
                        <a:rPr lang="en-US" b="0" i="0" smtClean="0">
                          <a:latin typeface="Cambria Math"/>
                        </a:rPr>
                        <m:t>43.018 </m:t>
                      </m:r>
                      <m:r>
                        <m:rPr>
                          <m:sty m:val="p"/>
                        </m:rPr>
                        <a:rPr lang="en-US" b="0" i="0" smtClean="0">
                          <a:latin typeface="Cambria Math"/>
                        </a:rPr>
                        <m:t>lb</m:t>
                      </m:r>
                      <m:r>
                        <a:rPr lang="en-US" b="0" i="0" smtClean="0">
                          <a:latin typeface="Cambria Math"/>
                        </a:rPr>
                        <m:t>)=0</m:t>
                      </m:r>
                    </m:oMath>
                  </m:oMathPara>
                </a14:m>
                <a:endParaRPr lang="en-US" dirty="0">
                  <a:solidFill>
                    <a:srgbClr val="FF0000"/>
                  </a:solidFill>
                </a:endParaRPr>
              </a:p>
            </p:txBody>
          </p:sp>
        </mc:Choice>
        <mc:Fallback xmlns="">
          <p:sp>
            <p:nvSpPr>
              <p:cNvPr id="38935" name="Text Box 23"/>
              <p:cNvSpPr txBox="1">
                <a:spLocks noRot="1" noChangeAspect="1" noMove="1" noResize="1" noEditPoints="1" noAdjustHandles="1" noChangeArrowheads="1" noChangeShapeType="1" noTextEdit="1"/>
              </p:cNvSpPr>
              <p:nvPr/>
            </p:nvSpPr>
            <p:spPr bwMode="auto">
              <a:xfrm>
                <a:off x="3411538" y="1344218"/>
                <a:ext cx="5732462" cy="344613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38936" name="Text Box 24"/>
          <p:cNvSpPr txBox="1">
            <a:spLocks noChangeArrowheads="1"/>
          </p:cNvSpPr>
          <p:nvPr/>
        </p:nvSpPr>
        <p:spPr bwMode="auto">
          <a:xfrm>
            <a:off x="1668463" y="4885748"/>
            <a:ext cx="6832600" cy="1569660"/>
          </a:xfrm>
          <a:prstGeom prst="rect">
            <a:avLst/>
          </a:prstGeom>
          <a:noFill/>
          <a:ln w="9525">
            <a:noFill/>
            <a:miter lim="800000"/>
            <a:headEnd/>
            <a:tailEnd/>
          </a:ln>
        </p:spPr>
        <p:txBody>
          <a:bodyPr>
            <a:spAutoFit/>
          </a:bodyPr>
          <a:lstStyle/>
          <a:p>
            <a:pPr>
              <a:spcBef>
                <a:spcPct val="50000"/>
              </a:spcBef>
            </a:pPr>
            <a:r>
              <a:rPr lang="en-US" sz="2400" dirty="0"/>
              <a:t>Magnitude is 122.9 </a:t>
            </a:r>
            <a:r>
              <a:rPr lang="en-US" sz="2400" dirty="0" err="1"/>
              <a:t>lb</a:t>
            </a:r>
            <a:endParaRPr lang="en-US" sz="2400" dirty="0"/>
          </a:p>
          <a:p>
            <a:pPr>
              <a:spcBef>
                <a:spcPct val="50000"/>
              </a:spcBef>
            </a:pPr>
            <a:r>
              <a:rPr lang="en-US" sz="2400" dirty="0"/>
              <a:t>Direction is 0</a:t>
            </a:r>
            <a:r>
              <a:rPr lang="en-US" sz="2400" dirty="0">
                <a:cs typeface="Arial" charset="0"/>
              </a:rPr>
              <a:t>° from </a:t>
            </a:r>
            <a:r>
              <a:rPr lang="en-US" sz="2400" dirty="0" smtClean="0">
                <a:cs typeface="Arial" charset="0"/>
              </a:rPr>
              <a:t>the positive x-axis</a:t>
            </a:r>
            <a:endParaRPr lang="en-US" sz="2400" dirty="0">
              <a:cs typeface="Arial" charset="0"/>
            </a:endParaRPr>
          </a:p>
          <a:p>
            <a:pPr>
              <a:spcBef>
                <a:spcPct val="50000"/>
              </a:spcBef>
            </a:pPr>
            <a:r>
              <a:rPr lang="en-US" sz="2400" dirty="0">
                <a:cs typeface="Arial" charset="0"/>
              </a:rPr>
              <a:t>Sense is right</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3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936">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8" name="Rectangle 2"/>
          <p:cNvSpPr>
            <a:spLocks noGrp="1" noChangeArrowheads="1"/>
          </p:cNvSpPr>
          <p:nvPr>
            <p:ph type="title"/>
          </p:nvPr>
        </p:nvSpPr>
        <p:spPr/>
        <p:txBody>
          <a:bodyPr/>
          <a:lstStyle/>
          <a:p>
            <a:pPr eaLnBrk="1" hangingPunct="1"/>
            <a:r>
              <a:rPr lang="en-US" smtClean="0"/>
              <a:t>Vectors</a:t>
            </a:r>
          </a:p>
        </p:txBody>
      </p:sp>
      <p:graphicFrame>
        <p:nvGraphicFramePr>
          <p:cNvPr id="12299" name="Object 11"/>
          <p:cNvGraphicFramePr>
            <a:graphicFrameLocks noGrp="1" noChangeAspect="1"/>
          </p:cNvGraphicFramePr>
          <p:nvPr>
            <p:ph idx="1"/>
          </p:nvPr>
        </p:nvGraphicFramePr>
        <p:xfrm>
          <a:off x="3721100" y="5884863"/>
          <a:ext cx="1562100" cy="822325"/>
        </p:xfrm>
        <a:graphic>
          <a:graphicData uri="http://schemas.openxmlformats.org/presentationml/2006/ole">
            <mc:AlternateContent xmlns:mc="http://schemas.openxmlformats.org/markup-compatibility/2006">
              <mc:Choice xmlns:v="urn:schemas-microsoft-com:vml" Requires="v">
                <p:oleObj spid="_x0000_s19492" name="Equation" r:id="rId4" imgW="457200" imgH="241300" progId="Equation.DSMT4">
                  <p:embed/>
                </p:oleObj>
              </mc:Choice>
              <mc:Fallback>
                <p:oleObj name="Equation" r:id="rId4" imgW="457200" imgH="241300" progId="Equation.DSMT4">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1100" y="5884863"/>
                        <a:ext cx="1562100"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5"/>
          <p:cNvSpPr>
            <a:spLocks noChangeArrowheads="1"/>
          </p:cNvSpPr>
          <p:nvPr/>
        </p:nvSpPr>
        <p:spPr bwMode="auto">
          <a:xfrm>
            <a:off x="693738" y="2082800"/>
            <a:ext cx="7150100" cy="579438"/>
          </a:xfrm>
          <a:prstGeom prst="rect">
            <a:avLst/>
          </a:prstGeom>
          <a:noFill/>
          <a:ln w="9525">
            <a:noFill/>
            <a:miter lim="800000"/>
            <a:headEnd/>
            <a:tailEnd/>
          </a:ln>
        </p:spPr>
        <p:txBody>
          <a:bodyPr wrap="none">
            <a:spAutoFit/>
          </a:bodyPr>
          <a:lstStyle/>
          <a:p>
            <a:r>
              <a:rPr lang="en-US" sz="3200"/>
              <a:t>Have both a </a:t>
            </a:r>
            <a:r>
              <a:rPr lang="en-US" sz="3200" b="1"/>
              <a:t>magnitude</a:t>
            </a:r>
            <a:r>
              <a:rPr lang="en-US" sz="3200"/>
              <a:t> and </a:t>
            </a:r>
            <a:r>
              <a:rPr lang="en-US" sz="3200" b="1"/>
              <a:t>direction</a:t>
            </a:r>
          </a:p>
        </p:txBody>
      </p:sp>
      <p:sp>
        <p:nvSpPr>
          <p:cNvPr id="12294" name="Rectangle 6"/>
          <p:cNvSpPr>
            <a:spLocks noChangeArrowheads="1"/>
          </p:cNvSpPr>
          <p:nvPr/>
        </p:nvSpPr>
        <p:spPr bwMode="auto">
          <a:xfrm>
            <a:off x="1274763" y="2646363"/>
            <a:ext cx="6454775" cy="579437"/>
          </a:xfrm>
          <a:prstGeom prst="rect">
            <a:avLst/>
          </a:prstGeom>
          <a:noFill/>
          <a:ln w="9525">
            <a:noFill/>
            <a:miter lim="800000"/>
            <a:headEnd/>
            <a:tailEnd/>
          </a:ln>
        </p:spPr>
        <p:txBody>
          <a:bodyPr wrap="none">
            <a:spAutoFit/>
          </a:bodyPr>
          <a:lstStyle/>
          <a:p>
            <a:pPr>
              <a:spcBef>
                <a:spcPct val="20000"/>
              </a:spcBef>
            </a:pPr>
            <a:r>
              <a:rPr lang="en-US" sz="3200" dirty="0">
                <a:solidFill>
                  <a:srgbClr val="FF0000"/>
                </a:solidFill>
              </a:rPr>
              <a:t>Examples: Position, force, moment</a:t>
            </a:r>
          </a:p>
        </p:txBody>
      </p:sp>
      <p:sp>
        <p:nvSpPr>
          <p:cNvPr id="12295" name="Rectangle 7"/>
          <p:cNvSpPr>
            <a:spLocks noChangeArrowheads="1"/>
          </p:cNvSpPr>
          <p:nvPr/>
        </p:nvSpPr>
        <p:spPr bwMode="auto">
          <a:xfrm>
            <a:off x="403225" y="1501775"/>
            <a:ext cx="3689350" cy="641350"/>
          </a:xfrm>
          <a:prstGeom prst="rect">
            <a:avLst/>
          </a:prstGeom>
          <a:noFill/>
          <a:ln w="9525">
            <a:noFill/>
            <a:miter lim="800000"/>
            <a:headEnd/>
            <a:tailEnd/>
          </a:ln>
        </p:spPr>
        <p:txBody>
          <a:bodyPr wrap="none">
            <a:spAutoFit/>
          </a:bodyPr>
          <a:lstStyle/>
          <a:p>
            <a:r>
              <a:rPr lang="en-US" sz="3600">
                <a:solidFill>
                  <a:srgbClr val="FF0000"/>
                </a:solidFill>
              </a:rPr>
              <a:t>Vector Quantities</a:t>
            </a:r>
          </a:p>
        </p:txBody>
      </p:sp>
      <p:sp>
        <p:nvSpPr>
          <p:cNvPr id="12296" name="Rectangle 8"/>
          <p:cNvSpPr>
            <a:spLocks noChangeArrowheads="1"/>
          </p:cNvSpPr>
          <p:nvPr/>
        </p:nvSpPr>
        <p:spPr bwMode="auto">
          <a:xfrm>
            <a:off x="471488" y="3776663"/>
            <a:ext cx="3333750" cy="641350"/>
          </a:xfrm>
          <a:prstGeom prst="rect">
            <a:avLst/>
          </a:prstGeom>
          <a:noFill/>
          <a:ln w="9525">
            <a:noFill/>
            <a:miter lim="800000"/>
            <a:headEnd/>
            <a:tailEnd/>
          </a:ln>
        </p:spPr>
        <p:txBody>
          <a:bodyPr wrap="none">
            <a:spAutoFit/>
          </a:bodyPr>
          <a:lstStyle/>
          <a:p>
            <a:r>
              <a:rPr lang="en-US" sz="3600">
                <a:solidFill>
                  <a:srgbClr val="FF0000"/>
                </a:solidFill>
              </a:rPr>
              <a:t>Vector Notation</a:t>
            </a:r>
          </a:p>
        </p:txBody>
      </p:sp>
      <p:sp>
        <p:nvSpPr>
          <p:cNvPr id="12298" name="Rectangle 10"/>
          <p:cNvSpPr>
            <a:spLocks noChangeArrowheads="1"/>
          </p:cNvSpPr>
          <p:nvPr/>
        </p:nvSpPr>
        <p:spPr bwMode="auto">
          <a:xfrm>
            <a:off x="766763" y="5229225"/>
            <a:ext cx="7791450" cy="1066800"/>
          </a:xfrm>
          <a:prstGeom prst="rect">
            <a:avLst/>
          </a:prstGeom>
          <a:noFill/>
          <a:ln w="9525">
            <a:noFill/>
            <a:miter lim="800000"/>
            <a:headEnd/>
            <a:tailEnd/>
          </a:ln>
        </p:spPr>
        <p:txBody>
          <a:bodyPr>
            <a:spAutoFit/>
          </a:bodyPr>
          <a:lstStyle/>
          <a:p>
            <a:r>
              <a:rPr lang="en-US" sz="3200" dirty="0"/>
              <a:t>Handwritten notation usually includes an arrow, such as</a:t>
            </a:r>
          </a:p>
        </p:txBody>
      </p:sp>
      <p:sp>
        <p:nvSpPr>
          <p:cNvPr id="12301" name="Rectangle 13"/>
          <p:cNvSpPr>
            <a:spLocks noChangeArrowheads="1"/>
          </p:cNvSpPr>
          <p:nvPr/>
        </p:nvSpPr>
        <p:spPr bwMode="auto">
          <a:xfrm>
            <a:off x="773113" y="4492625"/>
            <a:ext cx="8078787" cy="579438"/>
          </a:xfrm>
          <a:prstGeom prst="rect">
            <a:avLst/>
          </a:prstGeom>
          <a:noFill/>
          <a:ln w="9525">
            <a:noFill/>
            <a:miter lim="800000"/>
            <a:headEnd/>
            <a:tailEnd/>
          </a:ln>
        </p:spPr>
        <p:txBody>
          <a:bodyPr wrap="none">
            <a:spAutoFit/>
          </a:bodyPr>
          <a:lstStyle/>
          <a:p>
            <a:pPr>
              <a:spcBef>
                <a:spcPct val="20000"/>
              </a:spcBef>
            </a:pPr>
            <a:r>
              <a:rPr lang="en-US" sz="3200"/>
              <a:t>Vectors are given a variable, such as A or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P spid="1230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9090" name="Rectangle 8"/>
              <p:cNvSpPr>
                <a:spLocks noGrp="1" noChangeArrowheads="1"/>
              </p:cNvSpPr>
              <p:nvPr>
                <p:ph idx="1"/>
              </p:nvPr>
            </p:nvSpPr>
            <p:spPr>
              <a:xfrm>
                <a:off x="463550" y="1044575"/>
                <a:ext cx="7296150" cy="755650"/>
              </a:xfrm>
            </p:spPr>
            <p:txBody>
              <a:bodyPr/>
              <a:lstStyle/>
              <a:p>
                <a:pPr eaLnBrk="1" hangingPunct="1">
                  <a:buFontTx/>
                  <a:buNone/>
                </a:pPr>
                <a:r>
                  <a:rPr lang="en-US" dirty="0" smtClean="0"/>
                  <a:t>Draw the resultant force (</a:t>
                </a:r>
                <a14:m>
                  <m:oMath xmlns:m="http://schemas.openxmlformats.org/officeDocument/2006/math">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R</m:t>
                        </m:r>
                      </m:sub>
                    </m:sSub>
                  </m:oMath>
                </a14:m>
                <a:r>
                  <a:rPr lang="en-US" dirty="0" smtClean="0"/>
                  <a:t>)</a:t>
                </a:r>
              </a:p>
            </p:txBody>
          </p:sp>
        </mc:Choice>
        <mc:Fallback xmlns="">
          <p:sp>
            <p:nvSpPr>
              <p:cNvPr id="89090" name="Rectangle 8"/>
              <p:cNvSpPr>
                <a:spLocks noGrp="1" noRot="1" noChangeAspect="1" noMove="1" noResize="1" noEditPoints="1" noAdjustHandles="1" noChangeArrowheads="1" noChangeShapeType="1" noTextEdit="1"/>
              </p:cNvSpPr>
              <p:nvPr>
                <p:ph idx="1"/>
              </p:nvPr>
            </p:nvSpPr>
            <p:spPr>
              <a:xfrm>
                <a:off x="463550" y="1044575"/>
                <a:ext cx="7296150" cy="755650"/>
              </a:xfrm>
              <a:blipFill rotWithShape="1">
                <a:blip r:embed="rId3"/>
                <a:stretch>
                  <a:fillRect l="-2089" t="-10484" b="-3226"/>
                </a:stretch>
              </a:blipFill>
            </p:spPr>
            <p:txBody>
              <a:bodyPr/>
              <a:lstStyle/>
              <a:p>
                <a:r>
                  <a:rPr lang="en-US">
                    <a:noFill/>
                  </a:rPr>
                  <a:t> </a:t>
                </a:r>
              </a:p>
            </p:txBody>
          </p:sp>
        </mc:Fallback>
      </mc:AlternateContent>
      <p:sp>
        <p:nvSpPr>
          <p:cNvPr id="89091" name="Text Box 6"/>
          <p:cNvSpPr txBox="1">
            <a:spLocks noChangeArrowheads="1"/>
          </p:cNvSpPr>
          <p:nvPr/>
        </p:nvSpPr>
        <p:spPr bwMode="auto">
          <a:xfrm>
            <a:off x="1830388" y="1590675"/>
            <a:ext cx="679109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is 123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is 0</a:t>
            </a:r>
            <a:r>
              <a:rPr lang="en-US" sz="2800" dirty="0">
                <a:solidFill>
                  <a:srgbClr val="0000FF"/>
                </a:solidFill>
                <a:cs typeface="Arial" charset="0"/>
              </a:rPr>
              <a:t>° from </a:t>
            </a:r>
            <a:r>
              <a:rPr lang="en-US" sz="2800" dirty="0" smtClean="0">
                <a:solidFill>
                  <a:srgbClr val="0000FF"/>
                </a:solidFill>
                <a:cs typeface="Arial" charset="0"/>
              </a:rPr>
              <a:t>the positive x-axis</a:t>
            </a:r>
            <a:endParaRPr lang="en-US" sz="2800" dirty="0">
              <a:solidFill>
                <a:srgbClr val="0000FF"/>
              </a:solidFill>
              <a:cs typeface="Arial" charset="0"/>
            </a:endParaRPr>
          </a:p>
          <a:p>
            <a:pPr>
              <a:spcBef>
                <a:spcPct val="50000"/>
              </a:spcBef>
            </a:pPr>
            <a:r>
              <a:rPr lang="en-US" sz="2800" dirty="0">
                <a:solidFill>
                  <a:srgbClr val="0000FF"/>
                </a:solidFill>
                <a:cs typeface="Arial" charset="0"/>
              </a:rPr>
              <a:t>Sense is right </a:t>
            </a:r>
          </a:p>
        </p:txBody>
      </p:sp>
      <p:sp>
        <p:nvSpPr>
          <p:cNvPr id="42002" name="Line 18"/>
          <p:cNvSpPr>
            <a:spLocks noChangeShapeType="1"/>
          </p:cNvSpPr>
          <p:nvPr/>
        </p:nvSpPr>
        <p:spPr bwMode="auto">
          <a:xfrm>
            <a:off x="1022350" y="4789488"/>
            <a:ext cx="2667000" cy="0"/>
          </a:xfrm>
          <a:prstGeom prst="line">
            <a:avLst/>
          </a:prstGeom>
          <a:noFill/>
          <a:ln w="28575">
            <a:solidFill>
              <a:srgbClr val="FF0000"/>
            </a:solidFill>
            <a:round/>
            <a:headEnd/>
            <a:tailEnd type="triangle" w="med" len="med"/>
          </a:ln>
        </p:spPr>
        <p:txBody>
          <a:bodyPr/>
          <a:lstStyle/>
          <a:p>
            <a:endParaRPr lang="en-US"/>
          </a:p>
        </p:txBody>
      </p:sp>
      <p:sp>
        <p:nvSpPr>
          <p:cNvPr id="42003" name="Line 19"/>
          <p:cNvSpPr>
            <a:spLocks noChangeShapeType="1"/>
          </p:cNvSpPr>
          <p:nvPr/>
        </p:nvSpPr>
        <p:spPr bwMode="auto">
          <a:xfrm>
            <a:off x="1031875" y="4941888"/>
            <a:ext cx="2667000" cy="0"/>
          </a:xfrm>
          <a:prstGeom prst="line">
            <a:avLst/>
          </a:prstGeom>
          <a:noFill/>
          <a:ln w="28575">
            <a:solidFill>
              <a:srgbClr val="FF0000"/>
            </a:solidFill>
            <a:round/>
            <a:headEnd/>
            <a:tailEnd type="triangle" w="med" len="med"/>
          </a:ln>
        </p:spPr>
        <p:txBody>
          <a:bodyPr/>
          <a:lstStyle/>
          <a:p>
            <a:endParaRPr lang="en-US"/>
          </a:p>
        </p:txBody>
      </p:sp>
      <p:sp>
        <p:nvSpPr>
          <p:cNvPr id="42004" name="Line 20"/>
          <p:cNvSpPr>
            <a:spLocks noChangeShapeType="1"/>
          </p:cNvSpPr>
          <p:nvPr/>
        </p:nvSpPr>
        <p:spPr bwMode="auto">
          <a:xfrm>
            <a:off x="871538" y="4959350"/>
            <a:ext cx="0" cy="1338263"/>
          </a:xfrm>
          <a:prstGeom prst="line">
            <a:avLst/>
          </a:prstGeom>
          <a:noFill/>
          <a:ln w="28575">
            <a:solidFill>
              <a:srgbClr val="FF0000"/>
            </a:solidFill>
            <a:round/>
            <a:headEnd/>
            <a:tailEnd type="triangle" w="med" len="med"/>
          </a:ln>
        </p:spPr>
        <p:txBody>
          <a:bodyPr/>
          <a:lstStyle/>
          <a:p>
            <a:endParaRPr lang="en-US"/>
          </a:p>
        </p:txBody>
      </p:sp>
      <p:sp>
        <p:nvSpPr>
          <p:cNvPr id="42005" name="Line 21"/>
          <p:cNvSpPr>
            <a:spLocks noChangeShapeType="1"/>
          </p:cNvSpPr>
          <p:nvPr/>
        </p:nvSpPr>
        <p:spPr bwMode="auto">
          <a:xfrm flipH="1" flipV="1">
            <a:off x="879475" y="3359150"/>
            <a:ext cx="0" cy="1338263"/>
          </a:xfrm>
          <a:prstGeom prst="line">
            <a:avLst/>
          </a:prstGeom>
          <a:noFill/>
          <a:ln w="28575">
            <a:solidFill>
              <a:srgbClr val="FF0000"/>
            </a:solidFill>
            <a:round/>
            <a:headEnd/>
            <a:tailEnd type="triangle" w="med" len="med"/>
          </a:ln>
        </p:spPr>
        <p:txBody>
          <a:bodyPr/>
          <a:lstStyle/>
          <a:p>
            <a:endParaRPr lang="en-US"/>
          </a:p>
        </p:txBody>
      </p:sp>
      <p:sp>
        <p:nvSpPr>
          <p:cNvPr id="42011" name="Line 27"/>
          <p:cNvSpPr>
            <a:spLocks noChangeShapeType="1"/>
          </p:cNvSpPr>
          <p:nvPr/>
        </p:nvSpPr>
        <p:spPr bwMode="auto">
          <a:xfrm>
            <a:off x="719138" y="4865688"/>
            <a:ext cx="4884737" cy="0"/>
          </a:xfrm>
          <a:prstGeom prst="line">
            <a:avLst/>
          </a:prstGeom>
          <a:noFill/>
          <a:ln w="57150">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42013" name="Rectangle 29"/>
              <p:cNvSpPr>
                <a:spLocks noChangeArrowheads="1"/>
              </p:cNvSpPr>
              <p:nvPr/>
            </p:nvSpPr>
            <p:spPr bwMode="auto">
              <a:xfrm>
                <a:off x="5781675" y="4672013"/>
                <a:ext cx="1763752" cy="400110"/>
              </a:xfrm>
              <a:prstGeom prst="rect">
                <a:avLst/>
              </a:prstGeom>
              <a:noFill/>
              <a:ln w="9525">
                <a:noFill/>
                <a:miter lim="800000"/>
                <a:headEnd/>
                <a:tailEnd/>
              </a:ln>
            </p:spPr>
            <p:txBody>
              <a:bodyPr wrap="non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r>
                            <m:rPr>
                              <m:sty m:val="p"/>
                            </m:rPr>
                            <a:rPr lang="en-US" sz="2000" b="0" i="0" smtClean="0">
                              <a:solidFill>
                                <a:srgbClr val="FF0000"/>
                              </a:solidFill>
                              <a:latin typeface="Cambria Math"/>
                            </a:rPr>
                            <m:t>R</m:t>
                          </m:r>
                        </m:sub>
                      </m:sSub>
                      <m:r>
                        <a:rPr lang="en-US" sz="2000" b="0" i="0" smtClean="0">
                          <a:solidFill>
                            <a:srgbClr val="FF0000"/>
                          </a:solidFill>
                          <a:latin typeface="Cambria Math"/>
                        </a:rPr>
                        <m:t>=122.9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3" name="Rectangle 29"/>
              <p:cNvSpPr>
                <a:spLocks noRot="1" noChangeAspect="1" noMove="1" noResize="1" noEditPoints="1" noAdjustHandles="1" noChangeArrowheads="1" noChangeShapeType="1" noTextEdit="1"/>
              </p:cNvSpPr>
              <p:nvPr/>
            </p:nvSpPr>
            <p:spPr bwMode="auto">
              <a:xfrm>
                <a:off x="5781675" y="4672013"/>
                <a:ext cx="1763752" cy="400110"/>
              </a:xfrm>
              <a:prstGeom prst="rect">
                <a:avLst/>
              </a:prstGeom>
              <a:blipFill rotWithShape="1">
                <a:blip r:embed="rId4"/>
                <a:stretch>
                  <a:fillRect b="-303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4" name="Text Box 30"/>
              <p:cNvSpPr txBox="1">
                <a:spLocks noChangeArrowheads="1"/>
              </p:cNvSpPr>
              <p:nvPr/>
            </p:nvSpPr>
            <p:spPr bwMode="auto">
              <a:xfrm>
                <a:off x="3411538" y="4268788"/>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4" name="Text Box 30"/>
              <p:cNvSpPr txBox="1">
                <a:spLocks noRot="1" noChangeAspect="1" noMove="1" noResize="1" noEditPoints="1" noAdjustHandles="1" noChangeArrowheads="1" noChangeShapeType="1" noTextEdit="1"/>
              </p:cNvSpPr>
              <p:nvPr/>
            </p:nvSpPr>
            <p:spPr bwMode="auto">
              <a:xfrm>
                <a:off x="3411538" y="4268788"/>
                <a:ext cx="1931987"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5" name="Text Box 31"/>
              <p:cNvSpPr txBox="1">
                <a:spLocks noChangeArrowheads="1"/>
              </p:cNvSpPr>
              <p:nvPr/>
            </p:nvSpPr>
            <p:spPr bwMode="auto">
              <a:xfrm>
                <a:off x="3459163" y="4995863"/>
                <a:ext cx="2058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5" name="Text Box 31"/>
              <p:cNvSpPr txBox="1">
                <a:spLocks noRot="1" noChangeAspect="1" noMove="1" noResize="1" noEditPoints="1" noAdjustHandles="1" noChangeArrowheads="1" noChangeShapeType="1" noTextEdit="1"/>
              </p:cNvSpPr>
              <p:nvPr/>
            </p:nvSpPr>
            <p:spPr bwMode="auto">
              <a:xfrm>
                <a:off x="3459163" y="4995863"/>
                <a:ext cx="2058987" cy="428066"/>
              </a:xfrm>
              <a:prstGeom prst="rect">
                <a:avLst/>
              </a:prstGeom>
              <a:blipFill rotWithShape="1">
                <a:blip r:embed="rId6"/>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6" name="Text Box 32"/>
              <p:cNvSpPr txBox="1">
                <a:spLocks noChangeArrowheads="1"/>
              </p:cNvSpPr>
              <p:nvPr/>
            </p:nvSpPr>
            <p:spPr bwMode="auto">
              <a:xfrm>
                <a:off x="109538" y="2932113"/>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6" name="Text Box 32"/>
              <p:cNvSpPr txBox="1">
                <a:spLocks noRot="1" noChangeAspect="1" noMove="1" noResize="1" noEditPoints="1" noAdjustHandles="1" noChangeArrowheads="1" noChangeShapeType="1" noTextEdit="1"/>
              </p:cNvSpPr>
              <p:nvPr/>
            </p:nvSpPr>
            <p:spPr bwMode="auto">
              <a:xfrm>
                <a:off x="109538" y="2932113"/>
                <a:ext cx="1854200" cy="459036"/>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7" name="Text Box 33"/>
              <p:cNvSpPr txBox="1">
                <a:spLocks noChangeArrowheads="1"/>
              </p:cNvSpPr>
              <p:nvPr/>
            </p:nvSpPr>
            <p:spPr bwMode="auto">
              <a:xfrm>
                <a:off x="160337" y="6394450"/>
                <a:ext cx="190860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7" name="Text Box 33"/>
              <p:cNvSpPr txBox="1">
                <a:spLocks noRot="1" noChangeAspect="1" noMove="1" noResize="1" noEditPoints="1" noAdjustHandles="1" noChangeArrowheads="1" noChangeShapeType="1" noTextEdit="1"/>
              </p:cNvSpPr>
              <p:nvPr/>
            </p:nvSpPr>
            <p:spPr bwMode="auto">
              <a:xfrm>
                <a:off x="160337" y="6394450"/>
                <a:ext cx="1908607" cy="459036"/>
              </a:xfrm>
              <a:prstGeom prst="rect">
                <a:avLst/>
              </a:prstGeom>
              <a:blipFill rotWithShape="1">
                <a:blip r:embed="rId8"/>
                <a:stretch>
                  <a:fillRect b="-2667"/>
                </a:stretch>
              </a:blipFill>
              <a:ln w="9525">
                <a:noFill/>
                <a:miter lim="800000"/>
                <a:headEnd/>
                <a:tailEnd/>
              </a:ln>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xit" presetSubtype="0" fill="hold" grpId="0" nodeType="clickEffect">
                                  <p:stCondLst>
                                    <p:cond delay="0"/>
                                  </p:stCondLst>
                                  <p:childTnLst>
                                    <p:anim calcmode="lin" valueType="num">
                                      <p:cBhvr>
                                        <p:cTn id="6" dur="500"/>
                                        <p:tgtEl>
                                          <p:spTgt spid="42002"/>
                                        </p:tgtEl>
                                        <p:attrNameLst>
                                          <p:attrName>ppt_w</p:attrName>
                                        </p:attrNameLst>
                                      </p:cBhvr>
                                      <p:tavLst>
                                        <p:tav tm="0">
                                          <p:val>
                                            <p:strVal val="ppt_w"/>
                                          </p:val>
                                        </p:tav>
                                        <p:tav tm="100000">
                                          <p:val>
                                            <p:fltVal val="0"/>
                                          </p:val>
                                        </p:tav>
                                      </p:tavLst>
                                    </p:anim>
                                    <p:anim calcmode="lin" valueType="num">
                                      <p:cBhvr>
                                        <p:cTn id="7" dur="500"/>
                                        <p:tgtEl>
                                          <p:spTgt spid="42002"/>
                                        </p:tgtEl>
                                        <p:attrNameLst>
                                          <p:attrName>ppt_h</p:attrName>
                                        </p:attrNameLst>
                                      </p:cBhvr>
                                      <p:tavLst>
                                        <p:tav tm="0">
                                          <p:val>
                                            <p:strVal val="ppt_h"/>
                                          </p:val>
                                        </p:tav>
                                        <p:tav tm="100000">
                                          <p:val>
                                            <p:fltVal val="0"/>
                                          </p:val>
                                        </p:tav>
                                      </p:tavLst>
                                    </p:anim>
                                    <p:animEffect transition="out" filter="fade">
                                      <p:cBhvr>
                                        <p:cTn id="8" dur="500"/>
                                        <p:tgtEl>
                                          <p:spTgt spid="42002"/>
                                        </p:tgtEl>
                                      </p:cBhvr>
                                    </p:animEffect>
                                    <p:set>
                                      <p:cBhvr>
                                        <p:cTn id="9" dur="1" fill="hold">
                                          <p:stCondLst>
                                            <p:cond delay="499"/>
                                          </p:stCondLst>
                                        </p:cTn>
                                        <p:tgtEl>
                                          <p:spTgt spid="42002"/>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42003"/>
                                        </p:tgtEl>
                                        <p:attrNameLst>
                                          <p:attrName>ppt_w</p:attrName>
                                        </p:attrNameLst>
                                      </p:cBhvr>
                                      <p:tavLst>
                                        <p:tav tm="0">
                                          <p:val>
                                            <p:strVal val="ppt_w"/>
                                          </p:val>
                                        </p:tav>
                                        <p:tav tm="100000">
                                          <p:val>
                                            <p:fltVal val="0"/>
                                          </p:val>
                                        </p:tav>
                                      </p:tavLst>
                                    </p:anim>
                                    <p:anim calcmode="lin" valueType="num">
                                      <p:cBhvr>
                                        <p:cTn id="12" dur="500"/>
                                        <p:tgtEl>
                                          <p:spTgt spid="42003"/>
                                        </p:tgtEl>
                                        <p:attrNameLst>
                                          <p:attrName>ppt_h</p:attrName>
                                        </p:attrNameLst>
                                      </p:cBhvr>
                                      <p:tavLst>
                                        <p:tav tm="0">
                                          <p:val>
                                            <p:strVal val="ppt_h"/>
                                          </p:val>
                                        </p:tav>
                                        <p:tav tm="100000">
                                          <p:val>
                                            <p:fltVal val="0"/>
                                          </p:val>
                                        </p:tav>
                                      </p:tavLst>
                                    </p:anim>
                                    <p:animEffect transition="out" filter="fade">
                                      <p:cBhvr>
                                        <p:cTn id="13" dur="500"/>
                                        <p:tgtEl>
                                          <p:spTgt spid="42003"/>
                                        </p:tgtEl>
                                      </p:cBhvr>
                                    </p:animEffect>
                                    <p:set>
                                      <p:cBhvr>
                                        <p:cTn id="14" dur="1" fill="hold">
                                          <p:stCondLst>
                                            <p:cond delay="499"/>
                                          </p:stCondLst>
                                        </p:cTn>
                                        <p:tgtEl>
                                          <p:spTgt spid="42003"/>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42004"/>
                                        </p:tgtEl>
                                        <p:attrNameLst>
                                          <p:attrName>ppt_w</p:attrName>
                                        </p:attrNameLst>
                                      </p:cBhvr>
                                      <p:tavLst>
                                        <p:tav tm="0">
                                          <p:val>
                                            <p:strVal val="ppt_w"/>
                                          </p:val>
                                        </p:tav>
                                        <p:tav tm="100000">
                                          <p:val>
                                            <p:fltVal val="0"/>
                                          </p:val>
                                        </p:tav>
                                      </p:tavLst>
                                    </p:anim>
                                    <p:anim calcmode="lin" valueType="num">
                                      <p:cBhvr>
                                        <p:cTn id="17" dur="500"/>
                                        <p:tgtEl>
                                          <p:spTgt spid="42004"/>
                                        </p:tgtEl>
                                        <p:attrNameLst>
                                          <p:attrName>ppt_h</p:attrName>
                                        </p:attrNameLst>
                                      </p:cBhvr>
                                      <p:tavLst>
                                        <p:tav tm="0">
                                          <p:val>
                                            <p:strVal val="ppt_h"/>
                                          </p:val>
                                        </p:tav>
                                        <p:tav tm="100000">
                                          <p:val>
                                            <p:fltVal val="0"/>
                                          </p:val>
                                        </p:tav>
                                      </p:tavLst>
                                    </p:anim>
                                    <p:animEffect transition="out" filter="fade">
                                      <p:cBhvr>
                                        <p:cTn id="18" dur="500"/>
                                        <p:tgtEl>
                                          <p:spTgt spid="42004"/>
                                        </p:tgtEl>
                                      </p:cBhvr>
                                    </p:animEffect>
                                    <p:set>
                                      <p:cBhvr>
                                        <p:cTn id="19" dur="1" fill="hold">
                                          <p:stCondLst>
                                            <p:cond delay="499"/>
                                          </p:stCondLst>
                                        </p:cTn>
                                        <p:tgtEl>
                                          <p:spTgt spid="42004"/>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500"/>
                                        <p:tgtEl>
                                          <p:spTgt spid="42005"/>
                                        </p:tgtEl>
                                        <p:attrNameLst>
                                          <p:attrName>ppt_w</p:attrName>
                                        </p:attrNameLst>
                                      </p:cBhvr>
                                      <p:tavLst>
                                        <p:tav tm="0">
                                          <p:val>
                                            <p:strVal val="ppt_w"/>
                                          </p:val>
                                        </p:tav>
                                        <p:tav tm="100000">
                                          <p:val>
                                            <p:fltVal val="0"/>
                                          </p:val>
                                        </p:tav>
                                      </p:tavLst>
                                    </p:anim>
                                    <p:anim calcmode="lin" valueType="num">
                                      <p:cBhvr>
                                        <p:cTn id="22" dur="500"/>
                                        <p:tgtEl>
                                          <p:spTgt spid="42005"/>
                                        </p:tgtEl>
                                        <p:attrNameLst>
                                          <p:attrName>ppt_h</p:attrName>
                                        </p:attrNameLst>
                                      </p:cBhvr>
                                      <p:tavLst>
                                        <p:tav tm="0">
                                          <p:val>
                                            <p:strVal val="ppt_h"/>
                                          </p:val>
                                        </p:tav>
                                        <p:tav tm="100000">
                                          <p:val>
                                            <p:fltVal val="0"/>
                                          </p:val>
                                        </p:tav>
                                      </p:tavLst>
                                    </p:anim>
                                    <p:animEffect transition="out" filter="fade">
                                      <p:cBhvr>
                                        <p:cTn id="23" dur="500"/>
                                        <p:tgtEl>
                                          <p:spTgt spid="42005"/>
                                        </p:tgtEl>
                                      </p:cBhvr>
                                    </p:animEffect>
                                    <p:set>
                                      <p:cBhvr>
                                        <p:cTn id="24" dur="1" fill="hold">
                                          <p:stCondLst>
                                            <p:cond delay="499"/>
                                          </p:stCondLst>
                                        </p:cTn>
                                        <p:tgtEl>
                                          <p:spTgt spid="4200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201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42014"/>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201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2017"/>
                                        </p:tgtEl>
                                        <p:attrNameLst>
                                          <p:attrName>style.visibility</p:attrName>
                                        </p:attrNameLst>
                                      </p:cBhvr>
                                      <p:to>
                                        <p:strVal val="hidden"/>
                                      </p:to>
                                    </p:se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42011"/>
                                        </p:tgtEl>
                                        <p:attrNameLst>
                                          <p:attrName>style.visibility</p:attrName>
                                        </p:attrNameLst>
                                      </p:cBhvr>
                                      <p:to>
                                        <p:strVal val="visible"/>
                                      </p:to>
                                    </p:set>
                                    <p:animEffect transition="in" filter="slide(fromLeft)">
                                      <p:cBhvr>
                                        <p:cTn id="36" dur="500"/>
                                        <p:tgtEl>
                                          <p:spTgt spid="42011"/>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42013"/>
                                        </p:tgtEl>
                                        <p:attrNameLst>
                                          <p:attrName>style.visibility</p:attrName>
                                        </p:attrNameLst>
                                      </p:cBhvr>
                                      <p:to>
                                        <p:strVal val="visible"/>
                                      </p:to>
                                    </p:set>
                                    <p:animEffect transition="in" filter="slide(fromLeft)">
                                      <p:cBhvr>
                                        <p:cTn id="39" dur="500"/>
                                        <p:tgtEl>
                                          <p:spTgt spid="42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nimBg="1"/>
      <p:bldP spid="42003" grpId="0" animBg="1"/>
      <p:bldP spid="42004" grpId="0" animBg="1"/>
      <p:bldP spid="42005" grpId="0" animBg="1"/>
      <p:bldP spid="42011" grpId="0" animBg="1"/>
      <p:bldP spid="42013" grpId="0"/>
      <p:bldP spid="42014" grpId="0"/>
      <p:bldP spid="42015" grpId="0"/>
      <p:bldP spid="42016" grpId="0"/>
      <p:bldP spid="4201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38" name="Picture 9"/>
          <p:cNvPicPr>
            <a:picLocks noChangeAspect="1" noChangeArrowheads="1"/>
          </p:cNvPicPr>
          <p:nvPr/>
        </p:nvPicPr>
        <p:blipFill>
          <a:blip r:embed="rId4"/>
          <a:srcRect l="23354"/>
          <a:stretch>
            <a:fillRect/>
          </a:stretch>
        </p:blipFill>
        <p:spPr bwMode="auto">
          <a:xfrm>
            <a:off x="623888" y="3983038"/>
            <a:ext cx="1828800" cy="1095375"/>
          </a:xfrm>
          <a:prstGeom prst="rect">
            <a:avLst/>
          </a:prstGeom>
          <a:noFill/>
          <a:ln w="9525">
            <a:noFill/>
            <a:miter lim="800000"/>
            <a:headEnd/>
            <a:tailEnd/>
          </a:ln>
        </p:spPr>
      </p:pic>
      <p:sp>
        <p:nvSpPr>
          <p:cNvPr id="38939" name="Rectangle 10"/>
          <p:cNvSpPr>
            <a:spLocks noChangeArrowheads="1"/>
          </p:cNvSpPr>
          <p:nvPr/>
        </p:nvSpPr>
        <p:spPr bwMode="auto">
          <a:xfrm>
            <a:off x="566738" y="3597275"/>
            <a:ext cx="88900" cy="165893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8940" name="Line 12"/>
          <p:cNvSpPr>
            <a:spLocks noChangeShapeType="1"/>
          </p:cNvSpPr>
          <p:nvPr/>
        </p:nvSpPr>
        <p:spPr bwMode="auto">
          <a:xfrm>
            <a:off x="1997075" y="4511675"/>
            <a:ext cx="2913063" cy="0"/>
          </a:xfrm>
          <a:prstGeom prst="line">
            <a:avLst/>
          </a:prstGeom>
          <a:noFill/>
          <a:ln w="9525">
            <a:solidFill>
              <a:schemeClr val="tx1"/>
            </a:solidFill>
            <a:round/>
            <a:headEnd/>
            <a:tailEnd/>
          </a:ln>
        </p:spPr>
        <p:txBody>
          <a:bodyPr/>
          <a:lstStyle/>
          <a:p>
            <a:endParaRPr lang="en-US"/>
          </a:p>
        </p:txBody>
      </p:sp>
      <p:pic>
        <p:nvPicPr>
          <p:cNvPr id="38941" name="Picture 14" descr="rope"/>
          <p:cNvPicPr>
            <a:picLocks noChangeAspect="1" noChangeArrowheads="1"/>
          </p:cNvPicPr>
          <p:nvPr/>
        </p:nvPicPr>
        <p:blipFill>
          <a:blip r:embed="rId5"/>
          <a:srcRect l="25162" t="36285"/>
          <a:stretch>
            <a:fillRect/>
          </a:stretch>
        </p:blipFill>
        <p:spPr bwMode="auto">
          <a:xfrm rot="1775538">
            <a:off x="2617788" y="2433638"/>
            <a:ext cx="184150" cy="2101850"/>
          </a:xfrm>
          <a:prstGeom prst="rect">
            <a:avLst/>
          </a:prstGeom>
          <a:noFill/>
          <a:ln w="9525">
            <a:noFill/>
            <a:miter lim="800000"/>
            <a:headEnd/>
            <a:tailEnd/>
          </a:ln>
        </p:spPr>
      </p:pic>
      <p:pic>
        <p:nvPicPr>
          <p:cNvPr id="38942" name="Picture 15" descr="rope"/>
          <p:cNvPicPr>
            <a:picLocks noChangeAspect="1" noChangeArrowheads="1"/>
          </p:cNvPicPr>
          <p:nvPr/>
        </p:nvPicPr>
        <p:blipFill>
          <a:blip r:embed="rId6"/>
          <a:srcRect r="48756" b="20000"/>
          <a:stretch>
            <a:fillRect/>
          </a:stretch>
        </p:blipFill>
        <p:spPr bwMode="auto">
          <a:xfrm rot="1589019">
            <a:off x="2068513" y="4778375"/>
            <a:ext cx="1635125" cy="190500"/>
          </a:xfrm>
          <a:prstGeom prst="rect">
            <a:avLst/>
          </a:prstGeom>
          <a:noFill/>
          <a:ln w="9525">
            <a:noFill/>
            <a:miter lim="800000"/>
            <a:headEnd/>
            <a:tailEnd/>
          </a:ln>
        </p:spPr>
      </p:pic>
      <p:sp>
        <p:nvSpPr>
          <p:cNvPr id="38943" name="Line 16"/>
          <p:cNvSpPr>
            <a:spLocks noChangeShapeType="1"/>
          </p:cNvSpPr>
          <p:nvPr/>
        </p:nvSpPr>
        <p:spPr bwMode="auto">
          <a:xfrm>
            <a:off x="3667125" y="5287963"/>
            <a:ext cx="387350" cy="188912"/>
          </a:xfrm>
          <a:prstGeom prst="line">
            <a:avLst/>
          </a:prstGeom>
          <a:noFill/>
          <a:ln w="38100">
            <a:solidFill>
              <a:schemeClr val="tx1"/>
            </a:solidFill>
            <a:round/>
            <a:headEnd/>
            <a:tailEnd type="triangle" w="med" len="med"/>
          </a:ln>
        </p:spPr>
        <p:txBody>
          <a:bodyPr/>
          <a:lstStyle/>
          <a:p>
            <a:endParaRPr lang="en-US"/>
          </a:p>
        </p:txBody>
      </p:sp>
      <p:sp>
        <p:nvSpPr>
          <p:cNvPr id="38944" name="Line 17"/>
          <p:cNvSpPr>
            <a:spLocks noChangeShapeType="1"/>
          </p:cNvSpPr>
          <p:nvPr/>
        </p:nvSpPr>
        <p:spPr bwMode="auto">
          <a:xfrm flipV="1">
            <a:off x="3213100" y="2139950"/>
            <a:ext cx="198438" cy="387350"/>
          </a:xfrm>
          <a:prstGeom prst="line">
            <a:avLst/>
          </a:prstGeom>
          <a:noFill/>
          <a:ln w="38100">
            <a:solidFill>
              <a:schemeClr val="tx1"/>
            </a:solidFill>
            <a:round/>
            <a:headEnd/>
            <a:tailEnd type="triangle" w="med" len="med"/>
          </a:ln>
        </p:spPr>
        <p:txBody>
          <a:bodyPr/>
          <a:lstStyle/>
          <a:p>
            <a:endParaRPr lang="en-US"/>
          </a:p>
        </p:txBody>
      </p:sp>
      <p:graphicFrame>
        <p:nvGraphicFramePr>
          <p:cNvPr id="38935" name="Object 23"/>
          <p:cNvGraphicFramePr>
            <a:graphicFrameLocks noChangeAspect="1"/>
          </p:cNvGraphicFramePr>
          <p:nvPr/>
        </p:nvGraphicFramePr>
        <p:xfrm>
          <a:off x="3181350" y="3878263"/>
          <a:ext cx="862013" cy="242887"/>
        </p:xfrm>
        <a:graphic>
          <a:graphicData uri="http://schemas.openxmlformats.org/presentationml/2006/ole">
            <mc:AlternateContent xmlns:mc="http://schemas.openxmlformats.org/markup-compatibility/2006">
              <mc:Choice xmlns:v="urn:schemas-microsoft-com:vml" Requires="v">
                <p:oleObj spid="_x0000_s39017" name="Equation" r:id="rId7" imgW="990170" imgH="279279" progId="Equation.DSMT4">
                  <p:embed/>
                </p:oleObj>
              </mc:Choice>
              <mc:Fallback>
                <p:oleObj name="Equation" r:id="rId7" imgW="990170" imgH="279279" progId="Equation.DSMT4">
                  <p:embed/>
                  <p:pic>
                    <p:nvPicPr>
                      <p:cNvPr id="0"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1350" y="3878263"/>
                        <a:ext cx="862013"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6" name="Object 24"/>
          <p:cNvGraphicFramePr>
            <a:graphicFrameLocks noChangeAspect="1"/>
          </p:cNvGraphicFramePr>
          <p:nvPr/>
        </p:nvGraphicFramePr>
        <p:xfrm>
          <a:off x="3235325" y="4625975"/>
          <a:ext cx="860425" cy="242888"/>
        </p:xfrm>
        <a:graphic>
          <a:graphicData uri="http://schemas.openxmlformats.org/presentationml/2006/ole">
            <mc:AlternateContent xmlns:mc="http://schemas.openxmlformats.org/markup-compatibility/2006">
              <mc:Choice xmlns:v="urn:schemas-microsoft-com:vml" Requires="v">
                <p:oleObj spid="_x0000_s39018" name="Equation" r:id="rId9" imgW="990170" imgH="279279" progId="Equation.DSMT4">
                  <p:embed/>
                </p:oleObj>
              </mc:Choice>
              <mc:Fallback>
                <p:oleObj name="Equation" r:id="rId9" imgW="990170" imgH="279279" progId="Equation.DSMT4">
                  <p:embed/>
                  <p:pic>
                    <p:nvPicPr>
                      <p:cNvPr id="0"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325" y="4625975"/>
                        <a:ext cx="860425"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45" name="Text Box 30"/>
          <p:cNvSpPr txBox="1">
            <a:spLocks noChangeArrowheads="1"/>
          </p:cNvSpPr>
          <p:nvPr/>
        </p:nvSpPr>
        <p:spPr bwMode="auto">
          <a:xfrm>
            <a:off x="6127750" y="4114800"/>
            <a:ext cx="1576388" cy="366713"/>
          </a:xfrm>
          <a:prstGeom prst="rect">
            <a:avLst/>
          </a:prstGeom>
          <a:noFill/>
          <a:ln w="9525">
            <a:noFill/>
            <a:miter lim="800000"/>
            <a:headEnd/>
            <a:tailEnd/>
          </a:ln>
        </p:spPr>
        <p:txBody>
          <a:bodyPr>
            <a:spAutoFit/>
          </a:bodyPr>
          <a:lstStyle/>
          <a:p>
            <a:pPr>
              <a:spcBef>
                <a:spcPct val="50000"/>
              </a:spcBef>
            </a:pPr>
            <a:endParaRPr lang="en-US"/>
          </a:p>
        </p:txBody>
      </p:sp>
      <p:sp>
        <p:nvSpPr>
          <p:cNvPr id="38946" name="Arc 32"/>
          <p:cNvSpPr>
            <a:spLocks/>
          </p:cNvSpPr>
          <p:nvPr/>
        </p:nvSpPr>
        <p:spPr bwMode="auto">
          <a:xfrm rot="5400000" flipH="1">
            <a:off x="2072481" y="3836194"/>
            <a:ext cx="1285875" cy="903288"/>
          </a:xfrm>
          <a:custGeom>
            <a:avLst/>
            <a:gdLst>
              <a:gd name="T0" fmla="*/ 0 w 30766"/>
              <a:gd name="T1" fmla="*/ 2147483647 h 21600"/>
              <a:gd name="T2" fmla="*/ 2147483647 w 30766"/>
              <a:gd name="T3" fmla="*/ 2147483647 h 21600"/>
              <a:gd name="T4" fmla="*/ 2147483647 w 30766"/>
              <a:gd name="T5" fmla="*/ 2147483647 h 21600"/>
              <a:gd name="T6" fmla="*/ 0 60000 65536"/>
              <a:gd name="T7" fmla="*/ 0 60000 65536"/>
              <a:gd name="T8" fmla="*/ 0 60000 65536"/>
              <a:gd name="T9" fmla="*/ 0 w 30766"/>
              <a:gd name="T10" fmla="*/ 0 h 21600"/>
              <a:gd name="T11" fmla="*/ 30766 w 30766"/>
              <a:gd name="T12" fmla="*/ 21600 h 21600"/>
            </a:gdLst>
            <a:ahLst/>
            <a:cxnLst>
              <a:cxn ang="T6">
                <a:pos x="T0" y="T1"/>
              </a:cxn>
              <a:cxn ang="T7">
                <a:pos x="T2" y="T3"/>
              </a:cxn>
              <a:cxn ang="T8">
                <a:pos x="T4" y="T5"/>
              </a:cxn>
            </a:cxnLst>
            <a:rect l="T9" t="T10" r="T11" b="T12"/>
            <a:pathLst>
              <a:path w="30766" h="21600" fill="none" extrusionOk="0">
                <a:moveTo>
                  <a:pt x="0" y="2891"/>
                </a:moveTo>
                <a:cubicBezTo>
                  <a:pt x="3282" y="997"/>
                  <a:pt x="7006" y="-1"/>
                  <a:pt x="10796" y="0"/>
                </a:cubicBezTo>
                <a:cubicBezTo>
                  <a:pt x="19545" y="0"/>
                  <a:pt x="27431" y="5278"/>
                  <a:pt x="30765" y="13368"/>
                </a:cubicBezTo>
              </a:path>
              <a:path w="30766" h="21600" stroke="0" extrusionOk="0">
                <a:moveTo>
                  <a:pt x="0" y="2891"/>
                </a:moveTo>
                <a:cubicBezTo>
                  <a:pt x="3282" y="997"/>
                  <a:pt x="7006" y="-1"/>
                  <a:pt x="10796" y="0"/>
                </a:cubicBezTo>
                <a:cubicBezTo>
                  <a:pt x="19545" y="0"/>
                  <a:pt x="27431" y="5278"/>
                  <a:pt x="30765" y="13368"/>
                </a:cubicBezTo>
                <a:lnTo>
                  <a:pt x="10796" y="21600"/>
                </a:lnTo>
                <a:lnTo>
                  <a:pt x="0" y="2891"/>
                </a:lnTo>
                <a:close/>
              </a:path>
            </a:pathLst>
          </a:custGeom>
          <a:noFill/>
          <a:ln w="9525">
            <a:solidFill>
              <a:schemeClr val="tx1"/>
            </a:solidFill>
            <a:round/>
            <a:headEnd/>
            <a:tailEnd/>
          </a:ln>
        </p:spPr>
        <p:txBody>
          <a:bodyPr wrap="none" anchor="ctr"/>
          <a:lstStyle/>
          <a:p>
            <a:endParaRPr lang="en-US"/>
          </a:p>
        </p:txBody>
      </p:sp>
      <p:sp>
        <p:nvSpPr>
          <p:cNvPr id="38947" name="Text Box 33"/>
          <p:cNvSpPr txBox="1">
            <a:spLocks noChangeArrowheads="1"/>
          </p:cNvSpPr>
          <p:nvPr/>
        </p:nvSpPr>
        <p:spPr bwMode="auto">
          <a:xfrm>
            <a:off x="5165725" y="2586038"/>
            <a:ext cx="3648075" cy="1800225"/>
          </a:xfrm>
          <a:prstGeom prst="rect">
            <a:avLst/>
          </a:prstGeom>
          <a:noFill/>
          <a:ln w="9525">
            <a:noFill/>
            <a:miter lim="800000"/>
            <a:headEnd/>
            <a:tailEnd/>
          </a:ln>
        </p:spPr>
        <p:txBody>
          <a:bodyPr>
            <a:spAutoFit/>
          </a:bodyPr>
          <a:lstStyle/>
          <a:p>
            <a:pPr>
              <a:spcBef>
                <a:spcPct val="50000"/>
              </a:spcBef>
            </a:pPr>
            <a:r>
              <a:rPr lang="en-US" sz="2800"/>
              <a:t>Determine the sense, magnitude, and direction for the resultant force.</a:t>
            </a:r>
          </a:p>
        </p:txBody>
      </p:sp>
      <mc:AlternateContent xmlns:mc="http://schemas.openxmlformats.org/markup-compatibility/2006" xmlns:a14="http://schemas.microsoft.com/office/drawing/2010/main">
        <mc:Choice Requires="a14">
          <p:sp>
            <p:nvSpPr>
              <p:cNvPr id="2" name="TextBox 1"/>
              <p:cNvSpPr txBox="1"/>
              <p:nvPr/>
            </p:nvSpPr>
            <p:spPr>
              <a:xfrm>
                <a:off x="3411538" y="1479529"/>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3411538" y="1479529"/>
                <a:ext cx="1671676" cy="508857"/>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054475" y="5578763"/>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4054475" y="5578763"/>
                <a:ext cx="1702133" cy="506421"/>
              </a:xfrm>
              <a:prstGeom prst="rect">
                <a:avLst/>
              </a:prstGeom>
              <a:blipFill rotWithShape="1">
                <a:blip r:embed="rId12"/>
                <a:stretch>
                  <a:fillRect/>
                </a:stretch>
              </a:blipFill>
            </p:spPr>
            <p:txBody>
              <a:bodyPr/>
              <a:lstStyle/>
              <a:p>
                <a:r>
                  <a:rPr lang="en-US">
                    <a:noFill/>
                  </a:rPr>
                  <a:t> </a:t>
                </a:r>
              </a:p>
            </p:txBody>
          </p:sp>
        </mc:Fallback>
      </mc:AlternateContent>
      <p:sp>
        <p:nvSpPr>
          <p:cNvPr id="22"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8" name="Picture 4" descr="rope"/>
          <p:cNvPicPr>
            <a:picLocks noChangeAspect="1" noChangeArrowheads="1"/>
          </p:cNvPicPr>
          <p:nvPr/>
        </p:nvPicPr>
        <p:blipFill>
          <a:blip r:embed="rId4"/>
          <a:srcRect l="25162" t="36285"/>
          <a:stretch>
            <a:fillRect/>
          </a:stretch>
        </p:blipFill>
        <p:spPr bwMode="auto">
          <a:xfrm rot="1775538">
            <a:off x="1955799" y="2854116"/>
            <a:ext cx="184150" cy="2101850"/>
          </a:xfrm>
          <a:prstGeom prst="rect">
            <a:avLst/>
          </a:prstGeom>
          <a:noFill/>
          <a:ln w="9525">
            <a:noFill/>
            <a:miter lim="800000"/>
            <a:headEnd/>
            <a:tailEnd/>
          </a:ln>
        </p:spPr>
      </p:pic>
      <p:sp>
        <p:nvSpPr>
          <p:cNvPr id="47109" name="Line 5"/>
          <p:cNvSpPr>
            <a:spLocks noChangeShapeType="1"/>
          </p:cNvSpPr>
          <p:nvPr/>
        </p:nvSpPr>
        <p:spPr bwMode="auto">
          <a:xfrm flipV="1">
            <a:off x="2551112" y="2560429"/>
            <a:ext cx="198437" cy="387350"/>
          </a:xfrm>
          <a:prstGeom prst="line">
            <a:avLst/>
          </a:prstGeom>
          <a:noFill/>
          <a:ln w="38100">
            <a:solidFill>
              <a:schemeClr val="tx1"/>
            </a:solidFill>
            <a:round/>
            <a:headEnd/>
            <a:tailEnd type="triangle" w="med" len="med"/>
          </a:ln>
        </p:spPr>
        <p:txBody>
          <a:bodyPr/>
          <a:lstStyle/>
          <a:p>
            <a:endParaRPr lang="en-US"/>
          </a:p>
        </p:txBody>
      </p:sp>
      <p:graphicFrame>
        <p:nvGraphicFramePr>
          <p:cNvPr id="47112" name="Object 18"/>
          <p:cNvGraphicFramePr>
            <a:graphicFrameLocks noChangeAspect="1"/>
          </p:cNvGraphicFramePr>
          <p:nvPr>
            <p:extLst>
              <p:ext uri="{D42A27DB-BD31-4B8C-83A1-F6EECF244321}">
                <p14:modId xmlns:p14="http://schemas.microsoft.com/office/powerpoint/2010/main" val="2951962072"/>
              </p:ext>
            </p:extLst>
          </p:nvPr>
        </p:nvGraphicFramePr>
        <p:xfrm>
          <a:off x="1873249" y="4401929"/>
          <a:ext cx="584200" cy="306387"/>
        </p:xfrm>
        <a:graphic>
          <a:graphicData uri="http://schemas.openxmlformats.org/presentationml/2006/ole">
            <mc:AlternateContent xmlns:mc="http://schemas.openxmlformats.org/markup-compatibility/2006">
              <mc:Choice xmlns:v="urn:schemas-microsoft-com:vml" Requires="v">
                <p:oleObj spid="_x0000_s39997" name="Equation" r:id="rId5" imgW="533169" imgH="279279" progId="Equation.DSMT4">
                  <p:embed/>
                </p:oleObj>
              </mc:Choice>
              <mc:Fallback>
                <p:oleObj name="Equation" r:id="rId5" imgW="533169" imgH="279279" progId="Equation.DSMT4">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3249" y="4401929"/>
                        <a:ext cx="584200" cy="306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3" name="Arc 9"/>
          <p:cNvSpPr>
            <a:spLocks/>
          </p:cNvSpPr>
          <p:nvPr/>
        </p:nvSpPr>
        <p:spPr bwMode="auto">
          <a:xfrm rot="5400000" flipH="1">
            <a:off x="1462880" y="4515436"/>
            <a:ext cx="371475" cy="417512"/>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p:sp>
        <p:nvSpPr>
          <p:cNvPr id="47114" name="Line 10"/>
          <p:cNvSpPr>
            <a:spLocks noChangeShapeType="1"/>
          </p:cNvSpPr>
          <p:nvPr/>
        </p:nvSpPr>
        <p:spPr bwMode="auto">
          <a:xfrm flipV="1">
            <a:off x="1516062" y="2549316"/>
            <a:ext cx="1254125" cy="2219325"/>
          </a:xfrm>
          <a:prstGeom prst="line">
            <a:avLst/>
          </a:prstGeom>
          <a:noFill/>
          <a:ln w="38100">
            <a:solidFill>
              <a:schemeClr val="tx1"/>
            </a:solidFill>
            <a:round/>
            <a:headEnd/>
            <a:tailEnd type="triangle" w="med" len="med"/>
          </a:ln>
        </p:spPr>
        <p:txBody>
          <a:bodyPr/>
          <a:lstStyle/>
          <a:p>
            <a:endParaRPr lang="en-US"/>
          </a:p>
        </p:txBody>
      </p:sp>
      <p:sp>
        <p:nvSpPr>
          <p:cNvPr id="47115" name="Line 11"/>
          <p:cNvSpPr>
            <a:spLocks noChangeShapeType="1"/>
          </p:cNvSpPr>
          <p:nvPr/>
        </p:nvSpPr>
        <p:spPr bwMode="auto">
          <a:xfrm>
            <a:off x="1516062" y="4778166"/>
            <a:ext cx="1293812" cy="11113"/>
          </a:xfrm>
          <a:prstGeom prst="line">
            <a:avLst/>
          </a:prstGeom>
          <a:noFill/>
          <a:ln w="38100">
            <a:solidFill>
              <a:schemeClr val="tx1"/>
            </a:solidFill>
            <a:round/>
            <a:headEnd/>
            <a:tailEnd type="triangle" w="med" len="med"/>
          </a:ln>
        </p:spPr>
        <p:txBody>
          <a:bodyPr/>
          <a:lstStyle/>
          <a:p>
            <a:endParaRPr lang="en-US"/>
          </a:p>
        </p:txBody>
      </p:sp>
      <p:sp>
        <p:nvSpPr>
          <p:cNvPr id="47116" name="Line 12"/>
          <p:cNvSpPr>
            <a:spLocks noChangeShapeType="1"/>
          </p:cNvSpPr>
          <p:nvPr/>
        </p:nvSpPr>
        <p:spPr bwMode="auto">
          <a:xfrm flipH="1" flipV="1">
            <a:off x="2765424" y="2547729"/>
            <a:ext cx="19050" cy="2227262"/>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47117" name="Text Box 13"/>
              <p:cNvSpPr txBox="1">
                <a:spLocks noChangeArrowheads="1"/>
              </p:cNvSpPr>
              <p:nvPr/>
            </p:nvSpPr>
            <p:spPr bwMode="auto">
              <a:xfrm>
                <a:off x="2927349" y="3455779"/>
                <a:ext cx="836613" cy="53290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y</m:t>
                              </m:r>
                            </m:sub>
                          </m:sSub>
                        </m:sub>
                      </m:sSub>
                    </m:oMath>
                  </m:oMathPara>
                </a14:m>
                <a:endParaRPr lang="en-US" sz="2400" baseline="-25000" dirty="0"/>
              </a:p>
            </p:txBody>
          </p:sp>
        </mc:Choice>
        <mc:Fallback xmlns="">
          <p:sp>
            <p:nvSpPr>
              <p:cNvPr id="47117" name="Text Box 13"/>
              <p:cNvSpPr txBox="1">
                <a:spLocks noRot="1" noChangeAspect="1" noMove="1" noResize="1" noEditPoints="1" noAdjustHandles="1" noChangeArrowheads="1" noChangeShapeType="1" noTextEdit="1"/>
              </p:cNvSpPr>
              <p:nvPr/>
            </p:nvSpPr>
            <p:spPr bwMode="auto">
              <a:xfrm>
                <a:off x="2927349" y="3455779"/>
                <a:ext cx="836613" cy="532903"/>
              </a:xfrm>
              <a:prstGeom prst="rect">
                <a:avLst/>
              </a:prstGeom>
              <a:blipFill rotWithShape="1">
                <a:blip r:embed="rId7"/>
                <a:stretch>
                  <a:fillRect l="-146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118" name="Text Box 14"/>
              <p:cNvSpPr txBox="1">
                <a:spLocks noChangeArrowheads="1"/>
              </p:cNvSpPr>
              <p:nvPr/>
            </p:nvSpPr>
            <p:spPr bwMode="auto">
              <a:xfrm>
                <a:off x="1776412" y="4852779"/>
                <a:ext cx="836612"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x</m:t>
                              </m:r>
                            </m:sub>
                          </m:sSub>
                        </m:sub>
                      </m:sSub>
                    </m:oMath>
                  </m:oMathPara>
                </a14:m>
                <a:endParaRPr lang="en-US" sz="2400" baseline="-25000" dirty="0"/>
              </a:p>
            </p:txBody>
          </p:sp>
        </mc:Choice>
        <mc:Fallback xmlns="">
          <p:sp>
            <p:nvSpPr>
              <p:cNvPr id="47118" name="Text Box 14"/>
              <p:cNvSpPr txBox="1">
                <a:spLocks noRot="1" noChangeAspect="1" noMove="1" noResize="1" noEditPoints="1" noAdjustHandles="1" noChangeArrowheads="1" noChangeShapeType="1" noTextEdit="1"/>
              </p:cNvSpPr>
              <p:nvPr/>
            </p:nvSpPr>
            <p:spPr bwMode="auto">
              <a:xfrm>
                <a:off x="1776412" y="4852779"/>
                <a:ext cx="836612" cy="495328"/>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p:sp>
        <p:nvSpPr>
          <p:cNvPr id="39964" name="Text Box 15"/>
          <p:cNvSpPr txBox="1">
            <a:spLocks noChangeArrowheads="1"/>
          </p:cNvSpPr>
          <p:nvPr/>
        </p:nvSpPr>
        <p:spPr bwMode="auto">
          <a:xfrm>
            <a:off x="451717" y="1146175"/>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C.</a:t>
            </a:r>
          </a:p>
        </p:txBody>
      </p:sp>
      <mc:AlternateContent xmlns:mc="http://schemas.openxmlformats.org/markup-compatibility/2006" xmlns:a14="http://schemas.microsoft.com/office/drawing/2010/main">
        <mc:Choice Requires="a14">
          <p:sp>
            <p:nvSpPr>
              <p:cNvPr id="47121" name="Rectangle 17"/>
              <p:cNvSpPr>
                <a:spLocks noChangeArrowheads="1"/>
              </p:cNvSpPr>
              <p:nvPr/>
            </p:nvSpPr>
            <p:spPr bwMode="auto">
              <a:xfrm>
                <a:off x="3965760" y="2369424"/>
                <a:ext cx="4478991"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cos</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=150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sin</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up</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=260 </m:t>
                      </m:r>
                      <m:r>
                        <m:rPr>
                          <m:sty m:val="p"/>
                        </m:rPr>
                        <a:rPr lang="en-US" sz="2800" b="0" i="0" smtClean="0">
                          <a:latin typeface="Cambria Math"/>
                        </a:rPr>
                        <m:t>lb</m:t>
                      </m:r>
                    </m:oMath>
                  </m:oMathPara>
                </a14:m>
                <a:endParaRPr lang="en-US" sz="2800" baseline="-25000" dirty="0"/>
              </a:p>
            </p:txBody>
          </p:sp>
        </mc:Choice>
        <mc:Fallback xmlns="">
          <p:sp>
            <p:nvSpPr>
              <p:cNvPr id="47121" name="Rectangle 17"/>
              <p:cNvSpPr>
                <a:spLocks noRot="1" noChangeAspect="1" noMove="1" noResize="1" noEditPoints="1" noAdjustHandles="1" noChangeArrowheads="1" noChangeShapeType="1" noTextEdit="1"/>
              </p:cNvSpPr>
              <p:nvPr/>
            </p:nvSpPr>
            <p:spPr bwMode="auto">
              <a:xfrm>
                <a:off x="3965760" y="2369424"/>
                <a:ext cx="4478991" cy="2705612"/>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680224" y="2844901"/>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680224" y="2844901"/>
                <a:ext cx="1671676" cy="508857"/>
              </a:xfrm>
              <a:prstGeom prst="rect">
                <a:avLst/>
              </a:prstGeom>
              <a:blipFill rotWithShape="1">
                <a:blip r:embed="rId10"/>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nodeType="clickEffect">
                                  <p:stCondLst>
                                    <p:cond delay="0"/>
                                  </p:stCondLst>
                                  <p:childTnLst>
                                    <p:animEffect transition="out" filter="wipe(right)">
                                      <p:cBhvr>
                                        <p:cTn id="6" dur="500"/>
                                        <p:tgtEl>
                                          <p:spTgt spid="47108"/>
                                        </p:tgtEl>
                                      </p:cBhvr>
                                    </p:animEffect>
                                    <p:set>
                                      <p:cBhvr>
                                        <p:cTn id="7" dur="1" fill="hold">
                                          <p:stCondLst>
                                            <p:cond delay="499"/>
                                          </p:stCondLst>
                                        </p:cTn>
                                        <p:tgtEl>
                                          <p:spTgt spid="47108"/>
                                        </p:tgtEl>
                                        <p:attrNameLst>
                                          <p:attrName>style.visibility</p:attrName>
                                        </p:attrNameLst>
                                      </p:cBhvr>
                                      <p:to>
                                        <p:strVal val="hidden"/>
                                      </p:to>
                                    </p:set>
                                  </p:childTnLst>
                                </p:cTn>
                              </p:par>
                              <p:par>
                                <p:cTn id="8" presetID="22" presetClass="exit" presetSubtype="2" fill="hold" grpId="0" nodeType="withEffect">
                                  <p:stCondLst>
                                    <p:cond delay="0"/>
                                  </p:stCondLst>
                                  <p:childTnLst>
                                    <p:animEffect transition="out" filter="wipe(right)">
                                      <p:cBhvr>
                                        <p:cTn id="9" dur="500"/>
                                        <p:tgtEl>
                                          <p:spTgt spid="47109"/>
                                        </p:tgtEl>
                                      </p:cBhvr>
                                    </p:animEffect>
                                    <p:set>
                                      <p:cBhvr>
                                        <p:cTn id="10" dur="1" fill="hold">
                                          <p:stCondLst>
                                            <p:cond delay="499"/>
                                          </p:stCondLst>
                                        </p:cTn>
                                        <p:tgtEl>
                                          <p:spTgt spid="47109"/>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7114"/>
                                        </p:tgtEl>
                                        <p:attrNameLst>
                                          <p:attrName>style.visibility</p:attrName>
                                        </p:attrNameLst>
                                      </p:cBhvr>
                                      <p:to>
                                        <p:strVal val="visible"/>
                                      </p:to>
                                    </p:set>
                                    <p:animEffect transition="in" filter="wipe(down)">
                                      <p:cBhvr>
                                        <p:cTn id="14" dur="500"/>
                                        <p:tgtEl>
                                          <p:spTgt spid="4711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7115"/>
                                        </p:tgtEl>
                                        <p:attrNameLst>
                                          <p:attrName>style.visibility</p:attrName>
                                        </p:attrNameLst>
                                      </p:cBhvr>
                                      <p:to>
                                        <p:strVal val="visible"/>
                                      </p:to>
                                    </p:set>
                                    <p:animEffect transition="in" filter="wipe(left)">
                                      <p:cBhvr>
                                        <p:cTn id="18" dur="500"/>
                                        <p:tgtEl>
                                          <p:spTgt spid="4711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47116"/>
                                        </p:tgtEl>
                                        <p:attrNameLst>
                                          <p:attrName>style.visibility</p:attrName>
                                        </p:attrNameLst>
                                      </p:cBhvr>
                                      <p:to>
                                        <p:strVal val="visible"/>
                                      </p:to>
                                    </p:set>
                                    <p:animEffect transition="in" filter="wipe(down)">
                                      <p:cBhvr>
                                        <p:cTn id="22" dur="500"/>
                                        <p:tgtEl>
                                          <p:spTgt spid="47116"/>
                                        </p:tgtEl>
                                      </p:cBhvr>
                                    </p:animEffec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4711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7112"/>
                                        </p:tgtEl>
                                        <p:attrNameLst>
                                          <p:attrName>style.visibility</p:attrName>
                                        </p:attrNameLst>
                                      </p:cBhvr>
                                      <p:to>
                                        <p:strVal val="visible"/>
                                      </p:to>
                                    </p:se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712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12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121">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7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3" grpId="0" animBg="1"/>
      <p:bldP spid="47114" grpId="0" animBg="1"/>
      <p:bldP spid="47115" grpId="0" animBg="1"/>
      <p:bldP spid="47116" grpId="0" animBg="1"/>
      <p:bldP spid="47117" grpId="0"/>
      <p:bldP spid="471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8149" name="Object 17"/>
          <p:cNvGraphicFramePr>
            <a:graphicFrameLocks noGrp="1" noChangeAspect="1"/>
          </p:cNvGraphicFramePr>
          <p:nvPr>
            <p:ph idx="1"/>
            <p:extLst>
              <p:ext uri="{D42A27DB-BD31-4B8C-83A1-F6EECF244321}">
                <p14:modId xmlns:p14="http://schemas.microsoft.com/office/powerpoint/2010/main" val="3341574322"/>
              </p:ext>
            </p:extLst>
          </p:nvPr>
        </p:nvGraphicFramePr>
        <p:xfrm>
          <a:off x="1600200" y="2976013"/>
          <a:ext cx="484188" cy="254000"/>
        </p:xfrm>
        <a:graphic>
          <a:graphicData uri="http://schemas.openxmlformats.org/presentationml/2006/ole">
            <mc:AlternateContent xmlns:mc="http://schemas.openxmlformats.org/markup-compatibility/2006">
              <mc:Choice xmlns:v="urn:schemas-microsoft-com:vml" Requires="v">
                <p:oleObj spid="_x0000_s41021" name="Equation" r:id="rId4" imgW="533169" imgH="279279" progId="Equation.DSMT4">
                  <p:embed/>
                </p:oleObj>
              </mc:Choice>
              <mc:Fallback>
                <p:oleObj name="Equation" r:id="rId4" imgW="533169" imgH="279279" progId="Equation.DSMT4">
                  <p:embed/>
                  <p:pic>
                    <p:nvPicPr>
                      <p:cNvPr id="0" name="Picture 1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976013"/>
                        <a:ext cx="484188"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37" name="Arc 9"/>
          <p:cNvSpPr>
            <a:spLocks/>
          </p:cNvSpPr>
          <p:nvPr/>
        </p:nvSpPr>
        <p:spPr bwMode="auto">
          <a:xfrm rot="8550729" flipH="1">
            <a:off x="1257300" y="2796625"/>
            <a:ext cx="371475" cy="417513"/>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48141" name="Text Box 13"/>
              <p:cNvSpPr txBox="1">
                <a:spLocks noChangeArrowheads="1"/>
              </p:cNvSpPr>
              <p:nvPr/>
            </p:nvSpPr>
            <p:spPr bwMode="auto">
              <a:xfrm>
                <a:off x="3448050" y="3252238"/>
                <a:ext cx="836612" cy="53245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y</m:t>
                              </m:r>
                            </m:sub>
                          </m:sSub>
                        </m:sub>
                      </m:sSub>
                    </m:oMath>
                  </m:oMathPara>
                </a14:m>
                <a:endParaRPr lang="en-US" sz="2400" baseline="-25000" dirty="0"/>
              </a:p>
            </p:txBody>
          </p:sp>
        </mc:Choice>
        <mc:Fallback xmlns="">
          <p:sp>
            <p:nvSpPr>
              <p:cNvPr id="48141" name="Text Box 13"/>
              <p:cNvSpPr txBox="1">
                <a:spLocks noRot="1" noChangeAspect="1" noMove="1" noResize="1" noEditPoints="1" noAdjustHandles="1" noChangeArrowheads="1" noChangeShapeType="1" noTextEdit="1"/>
              </p:cNvSpPr>
              <p:nvPr/>
            </p:nvSpPr>
            <p:spPr bwMode="auto">
              <a:xfrm>
                <a:off x="3448050" y="3252238"/>
                <a:ext cx="836612" cy="532453"/>
              </a:xfrm>
              <a:prstGeom prst="rect">
                <a:avLst/>
              </a:prstGeom>
              <a:blipFill rotWithShape="1">
                <a:blip r:embed="rId6"/>
                <a:stretch>
                  <a:fillRect l="-219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142" name="Text Box 14"/>
              <p:cNvSpPr txBox="1">
                <a:spLocks noChangeArrowheads="1"/>
              </p:cNvSpPr>
              <p:nvPr/>
            </p:nvSpPr>
            <p:spPr bwMode="auto">
              <a:xfrm>
                <a:off x="1743075" y="2334663"/>
                <a:ext cx="836613"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x</m:t>
                              </m:r>
                            </m:sub>
                          </m:sSub>
                        </m:sub>
                      </m:sSub>
                    </m:oMath>
                  </m:oMathPara>
                </a14:m>
                <a:endParaRPr lang="en-US" sz="2400" baseline="-25000" dirty="0"/>
              </a:p>
            </p:txBody>
          </p:sp>
        </mc:Choice>
        <mc:Fallback xmlns="">
          <p:sp>
            <p:nvSpPr>
              <p:cNvPr id="48142" name="Text Box 14"/>
              <p:cNvSpPr txBox="1">
                <a:spLocks noRot="1" noChangeAspect="1" noMove="1" noResize="1" noEditPoints="1" noAdjustHandles="1" noChangeArrowheads="1" noChangeShapeType="1" noTextEdit="1"/>
              </p:cNvSpPr>
              <p:nvPr/>
            </p:nvSpPr>
            <p:spPr bwMode="auto">
              <a:xfrm>
                <a:off x="1743075" y="2334663"/>
                <a:ext cx="836613" cy="495328"/>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p:sp>
        <p:nvSpPr>
          <p:cNvPr id="40983" name="Text Box 15"/>
          <p:cNvSpPr txBox="1">
            <a:spLocks noChangeArrowheads="1"/>
          </p:cNvSpPr>
          <p:nvPr/>
        </p:nvSpPr>
        <p:spPr bwMode="auto">
          <a:xfrm>
            <a:off x="457200" y="1143000"/>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D.</a:t>
            </a:r>
          </a:p>
        </p:txBody>
      </p:sp>
      <mc:AlternateContent xmlns:mc="http://schemas.openxmlformats.org/markup-compatibility/2006" xmlns:a14="http://schemas.microsoft.com/office/drawing/2010/main">
        <mc:Choice Requires="a14">
          <p:sp>
            <p:nvSpPr>
              <p:cNvPr id="48144" name="Rectangle 16"/>
              <p:cNvSpPr>
                <a:spLocks noChangeArrowheads="1"/>
              </p:cNvSpPr>
              <p:nvPr/>
            </p:nvSpPr>
            <p:spPr bwMode="auto">
              <a:xfrm>
                <a:off x="4333874" y="2203835"/>
                <a:ext cx="4684619"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cos</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=350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sin</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down</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=−200 </m:t>
                      </m:r>
                      <m:r>
                        <m:rPr>
                          <m:sty m:val="p"/>
                        </m:rPr>
                        <a:rPr lang="en-US" sz="2800" b="0" i="0" smtClean="0">
                          <a:latin typeface="Cambria Math"/>
                        </a:rPr>
                        <m:t>lb</m:t>
                      </m:r>
                    </m:oMath>
                  </m:oMathPara>
                </a14:m>
                <a:endParaRPr lang="en-US" sz="2800" baseline="-25000" dirty="0"/>
              </a:p>
            </p:txBody>
          </p:sp>
        </mc:Choice>
        <mc:Fallback xmlns="">
          <p:sp>
            <p:nvSpPr>
              <p:cNvPr id="48144" name="Rectangle 16"/>
              <p:cNvSpPr>
                <a:spLocks noRot="1" noChangeAspect="1" noMove="1" noResize="1" noEditPoints="1" noAdjustHandles="1" noChangeArrowheads="1" noChangeShapeType="1" noTextEdit="1"/>
              </p:cNvSpPr>
              <p:nvPr/>
            </p:nvSpPr>
            <p:spPr bwMode="auto">
              <a:xfrm>
                <a:off x="4333874" y="2203835"/>
                <a:ext cx="4684619" cy="2705612"/>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p:sp>
        <p:nvSpPr>
          <p:cNvPr id="48138" name="Line 10"/>
          <p:cNvSpPr>
            <a:spLocks noChangeShapeType="1"/>
          </p:cNvSpPr>
          <p:nvPr/>
        </p:nvSpPr>
        <p:spPr bwMode="auto">
          <a:xfrm>
            <a:off x="849313" y="2895050"/>
            <a:ext cx="2598737" cy="1355725"/>
          </a:xfrm>
          <a:prstGeom prst="line">
            <a:avLst/>
          </a:prstGeom>
          <a:noFill/>
          <a:ln w="38100">
            <a:solidFill>
              <a:schemeClr val="tx1"/>
            </a:solidFill>
            <a:round/>
            <a:headEnd/>
            <a:tailEnd type="triangle" w="med" len="med"/>
          </a:ln>
        </p:spPr>
        <p:txBody>
          <a:bodyPr/>
          <a:lstStyle/>
          <a:p>
            <a:endParaRPr lang="en-US"/>
          </a:p>
        </p:txBody>
      </p:sp>
      <p:sp>
        <p:nvSpPr>
          <p:cNvPr id="48139" name="Line 11"/>
          <p:cNvSpPr>
            <a:spLocks noChangeShapeType="1"/>
          </p:cNvSpPr>
          <p:nvPr/>
        </p:nvSpPr>
        <p:spPr bwMode="auto">
          <a:xfrm>
            <a:off x="868363" y="2895050"/>
            <a:ext cx="2501900" cy="31750"/>
          </a:xfrm>
          <a:prstGeom prst="line">
            <a:avLst/>
          </a:prstGeom>
          <a:noFill/>
          <a:ln w="38100">
            <a:solidFill>
              <a:schemeClr val="tx1"/>
            </a:solidFill>
            <a:round/>
            <a:headEnd/>
            <a:tailEnd type="triangle" w="med" len="med"/>
          </a:ln>
        </p:spPr>
        <p:txBody>
          <a:bodyPr/>
          <a:lstStyle/>
          <a:p>
            <a:endParaRPr lang="en-US"/>
          </a:p>
        </p:txBody>
      </p:sp>
      <p:sp>
        <p:nvSpPr>
          <p:cNvPr id="48140" name="Line 12"/>
          <p:cNvSpPr>
            <a:spLocks noChangeShapeType="1"/>
          </p:cNvSpPr>
          <p:nvPr/>
        </p:nvSpPr>
        <p:spPr bwMode="auto">
          <a:xfrm>
            <a:off x="3344863" y="2909338"/>
            <a:ext cx="3175" cy="1323975"/>
          </a:xfrm>
          <a:prstGeom prst="line">
            <a:avLst/>
          </a:prstGeom>
          <a:noFill/>
          <a:ln w="38100">
            <a:solidFill>
              <a:schemeClr val="tx1"/>
            </a:solidFill>
            <a:round/>
            <a:headEnd/>
            <a:tailEnd type="triangle" w="med" len="med"/>
          </a:ln>
        </p:spPr>
        <p:txBody>
          <a:bodyPr/>
          <a:lstStyle/>
          <a:p>
            <a:endParaRPr lang="en-US"/>
          </a:p>
        </p:txBody>
      </p:sp>
      <p:pic>
        <p:nvPicPr>
          <p:cNvPr id="48145" name="Picture 17" descr="rope"/>
          <p:cNvPicPr>
            <a:picLocks noChangeAspect="1" noChangeArrowheads="1"/>
          </p:cNvPicPr>
          <p:nvPr/>
        </p:nvPicPr>
        <p:blipFill>
          <a:blip r:embed="rId9"/>
          <a:srcRect r="48756" b="20000"/>
          <a:stretch>
            <a:fillRect/>
          </a:stretch>
        </p:blipFill>
        <p:spPr bwMode="auto">
          <a:xfrm rot="1589019">
            <a:off x="733425" y="3212550"/>
            <a:ext cx="2214563" cy="295275"/>
          </a:xfrm>
          <a:prstGeom prst="rect">
            <a:avLst/>
          </a:prstGeom>
          <a:noFill/>
          <a:ln w="9525">
            <a:noFill/>
            <a:miter lim="800000"/>
            <a:headEnd/>
            <a:tailEnd/>
          </a:ln>
        </p:spPr>
      </p:pic>
      <p:sp>
        <p:nvSpPr>
          <p:cNvPr id="48146" name="Line 18"/>
          <p:cNvSpPr>
            <a:spLocks noChangeShapeType="1"/>
          </p:cNvSpPr>
          <p:nvPr/>
        </p:nvSpPr>
        <p:spPr bwMode="auto">
          <a:xfrm>
            <a:off x="2878138" y="3945975"/>
            <a:ext cx="534987" cy="280988"/>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921881" y="3744354"/>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921881" y="3744354"/>
                <a:ext cx="1702133" cy="506421"/>
              </a:xfrm>
              <a:prstGeom prst="rect">
                <a:avLst/>
              </a:prstGeom>
              <a:blipFill rotWithShape="1">
                <a:blip r:embed="rId10"/>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grpId="0" nodeType="clickEffect">
                                  <p:stCondLst>
                                    <p:cond delay="0"/>
                                  </p:stCondLst>
                                  <p:childTnLst>
                                    <p:animEffect transition="out" filter="wipe(right)">
                                      <p:cBhvr>
                                        <p:cTn id="6" dur="500"/>
                                        <p:tgtEl>
                                          <p:spTgt spid="48146"/>
                                        </p:tgtEl>
                                      </p:cBhvr>
                                    </p:animEffect>
                                    <p:set>
                                      <p:cBhvr>
                                        <p:cTn id="7" dur="1" fill="hold">
                                          <p:stCondLst>
                                            <p:cond delay="499"/>
                                          </p:stCondLst>
                                        </p:cTn>
                                        <p:tgtEl>
                                          <p:spTgt spid="4814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500"/>
                                        <p:tgtEl>
                                          <p:spTgt spid="48145"/>
                                        </p:tgtEl>
                                      </p:cBhvr>
                                    </p:animEffect>
                                    <p:set>
                                      <p:cBhvr>
                                        <p:cTn id="10" dur="1" fill="hold">
                                          <p:stCondLst>
                                            <p:cond delay="499"/>
                                          </p:stCondLst>
                                        </p:cTn>
                                        <p:tgtEl>
                                          <p:spTgt spid="48145"/>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8138"/>
                                        </p:tgtEl>
                                        <p:attrNameLst>
                                          <p:attrName>style.visibility</p:attrName>
                                        </p:attrNameLst>
                                      </p:cBhvr>
                                      <p:to>
                                        <p:strVal val="visible"/>
                                      </p:to>
                                    </p:set>
                                    <p:animEffect transition="in" filter="wipe(left)">
                                      <p:cBhvr>
                                        <p:cTn id="14" dur="500"/>
                                        <p:tgtEl>
                                          <p:spTgt spid="48138"/>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wipe(left)">
                                      <p:cBhvr>
                                        <p:cTn id="18" dur="500"/>
                                        <p:tgtEl>
                                          <p:spTgt spid="48139"/>
                                        </p:tgtEl>
                                      </p:cBhvr>
                                    </p:animEffect>
                                  </p:childTnLst>
                                </p:cTn>
                              </p:par>
                            </p:childTnLst>
                          </p:cTn>
                        </p:par>
                        <p:par>
                          <p:cTn id="19" fill="hold" nodeType="afterGroup">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8140"/>
                                        </p:tgtEl>
                                        <p:attrNameLst>
                                          <p:attrName>style.visibility</p:attrName>
                                        </p:attrNameLst>
                                      </p:cBhvr>
                                      <p:to>
                                        <p:strVal val="visible"/>
                                      </p:to>
                                    </p:set>
                                    <p:animEffect transition="in" filter="wipe(up)">
                                      <p:cBhvr>
                                        <p:cTn id="22" dur="500"/>
                                        <p:tgtEl>
                                          <p:spTgt spid="48140"/>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48149"/>
                                        </p:tgtEl>
                                        <p:attrNameLst>
                                          <p:attrName>style.visibility</p:attrName>
                                        </p:attrNameLst>
                                      </p:cBhvr>
                                      <p:to>
                                        <p:strVal val="visible"/>
                                      </p:to>
                                    </p:set>
                                  </p:childTnLst>
                                </p:cTn>
                              </p:par>
                            </p:childTnLst>
                          </p:cTn>
                        </p:par>
                        <p:par>
                          <p:cTn id="26" fill="hold" nodeType="afterGroup">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481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41"/>
                                        </p:tgtEl>
                                        <p:attrNameLst>
                                          <p:attrName>style.visibility</p:attrName>
                                        </p:attrNameLst>
                                      </p:cBhvr>
                                      <p:to>
                                        <p:strVal val="visible"/>
                                      </p:to>
                                    </p:set>
                                  </p:childTnLst>
                                </p:cTn>
                              </p:par>
                            </p:childTnLst>
                          </p:cTn>
                        </p:par>
                        <p:par>
                          <p:cTn id="31" fill="hold" nodeType="afterGroup">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4813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8144">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8144">
                                            <p:txEl>
                                              <p:pRg st="1" end="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8144">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8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41" grpId="0"/>
      <p:bldP spid="48142" grpId="0"/>
      <p:bldP spid="48138" grpId="0" animBg="1"/>
      <p:bldP spid="48139" grpId="0" animBg="1"/>
      <p:bldP spid="48140" grpId="0" animBg="1"/>
      <p:bldP spid="4814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13" name="Text Box 4"/>
          <p:cNvSpPr txBox="1">
            <a:spLocks noChangeArrowheads="1"/>
          </p:cNvSpPr>
          <p:nvPr/>
        </p:nvSpPr>
        <p:spPr bwMode="auto">
          <a:xfrm>
            <a:off x="4311650" y="554038"/>
            <a:ext cx="4524375" cy="2868612"/>
          </a:xfrm>
          <a:prstGeom prst="rect">
            <a:avLst/>
          </a:prstGeom>
          <a:noFill/>
          <a:ln w="9525">
            <a:noFill/>
            <a:miter lim="800000"/>
            <a:headEnd/>
            <a:tailEnd/>
          </a:ln>
        </p:spPr>
        <p:txBody>
          <a:bodyPr>
            <a:spAutoFit/>
          </a:bodyPr>
          <a:lstStyle/>
          <a:p>
            <a:pPr>
              <a:spcBef>
                <a:spcPct val="50000"/>
              </a:spcBef>
            </a:pPr>
            <a:r>
              <a:rPr lang="en-US" sz="2800" dirty="0"/>
              <a:t>List the forces according to sense.</a:t>
            </a:r>
          </a:p>
          <a:p>
            <a:pPr>
              <a:spcBef>
                <a:spcPct val="50000"/>
              </a:spcBef>
            </a:pPr>
            <a:r>
              <a:rPr lang="en-US" sz="2800" dirty="0"/>
              <a:t>Label right and up forces as positive, and label left and down forces as negative.</a:t>
            </a:r>
          </a:p>
        </p:txBody>
      </p:sp>
      <mc:AlternateContent xmlns:mc="http://schemas.openxmlformats.org/markup-compatibility/2006" xmlns:a14="http://schemas.microsoft.com/office/drawing/2010/main">
        <mc:Choice Requires="a14">
          <p:sp>
            <p:nvSpPr>
              <p:cNvPr id="51205" name="Text Box 5"/>
              <p:cNvSpPr txBox="1">
                <a:spLocks noChangeArrowheads="1"/>
              </p:cNvSpPr>
              <p:nvPr/>
            </p:nvSpPr>
            <p:spPr bwMode="auto">
              <a:xfrm>
                <a:off x="5656696" y="3582266"/>
                <a:ext cx="2490788" cy="2537874"/>
              </a:xfrm>
              <a:prstGeom prst="rect">
                <a:avLst/>
              </a:prstGeom>
              <a:noFill/>
              <a:ln w="9525">
                <a:no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smtClean="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xmlns="">
          <p:sp>
            <p:nvSpPr>
              <p:cNvPr id="51205" name="Text Box 5"/>
              <p:cNvSpPr txBox="1">
                <a:spLocks noRot="1" noChangeAspect="1" noMove="1" noResize="1" noEditPoints="1" noAdjustHandles="1" noChangeArrowheads="1" noChangeShapeType="1" noTextEdit="1"/>
              </p:cNvSpPr>
              <p:nvPr/>
            </p:nvSpPr>
            <p:spPr bwMode="auto">
              <a:xfrm>
                <a:off x="5656696" y="3582266"/>
                <a:ext cx="2490788" cy="2537874"/>
              </a:xfrm>
              <a:prstGeom prst="rect">
                <a:avLst/>
              </a:prstGeom>
              <a:blipFill rotWithShape="1">
                <a:blip r:embed="rId4"/>
                <a:stretch>
                  <a:fillRect l="-733" b="-240"/>
                </a:stretch>
              </a:blipFill>
              <a:ln w="9525">
                <a:noFill/>
                <a:miter lim="800000"/>
                <a:headEnd/>
                <a:tailEnd/>
              </a:ln>
            </p:spPr>
            <p:txBody>
              <a:bodyPr/>
              <a:lstStyle/>
              <a:p>
                <a:r>
                  <a:rPr lang="en-US">
                    <a:noFill/>
                  </a:rPr>
                  <a:t> </a:t>
                </a:r>
              </a:p>
            </p:txBody>
          </p:sp>
        </mc:Fallback>
      </mc:AlternateContent>
      <p:graphicFrame>
        <p:nvGraphicFramePr>
          <p:cNvPr id="51208" name="Object 24"/>
          <p:cNvGraphicFramePr>
            <a:graphicFrameLocks noChangeAspect="1"/>
          </p:cNvGraphicFramePr>
          <p:nvPr/>
        </p:nvGraphicFramePr>
        <p:xfrm>
          <a:off x="2106613" y="3702050"/>
          <a:ext cx="793750" cy="242888"/>
        </p:xfrm>
        <a:graphic>
          <a:graphicData uri="http://schemas.openxmlformats.org/presentationml/2006/ole">
            <mc:AlternateContent xmlns:mc="http://schemas.openxmlformats.org/markup-compatibility/2006">
              <mc:Choice xmlns:v="urn:schemas-microsoft-com:vml" Requires="v">
                <p:oleObj spid="_x0000_s42096" name="Equation" r:id="rId5" imgW="914400" imgH="279400" progId="Equation.DSMT4">
                  <p:embed/>
                </p:oleObj>
              </mc:Choice>
              <mc:Fallback>
                <p:oleObj name="Equation" r:id="rId5" imgW="914400" imgH="279400" progId="Equation.DSMT4">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6613" y="37020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9" name="Object 25"/>
          <p:cNvGraphicFramePr>
            <a:graphicFrameLocks noChangeAspect="1"/>
          </p:cNvGraphicFramePr>
          <p:nvPr/>
        </p:nvGraphicFramePr>
        <p:xfrm>
          <a:off x="2160588" y="4449763"/>
          <a:ext cx="793750" cy="242887"/>
        </p:xfrm>
        <a:graphic>
          <a:graphicData uri="http://schemas.openxmlformats.org/presentationml/2006/ole">
            <mc:AlternateContent xmlns:mc="http://schemas.openxmlformats.org/markup-compatibility/2006">
              <mc:Choice xmlns:v="urn:schemas-microsoft-com:vml" Requires="v">
                <p:oleObj spid="_x0000_s42097" name="Equation" r:id="rId7" imgW="914400" imgH="279400" progId="Equation.DSMT4">
                  <p:embed/>
                </p:oleObj>
              </mc:Choice>
              <mc:Fallback>
                <p:oleObj name="Equation" r:id="rId7" imgW="914400" imgH="279400" progId="Equation.DSMT4">
                  <p:embed/>
                  <p:pic>
                    <p:nvPicPr>
                      <p:cNvPr id="0"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0588" y="4449763"/>
                        <a:ext cx="793750"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1" name="Line 11"/>
          <p:cNvSpPr>
            <a:spLocks noChangeShapeType="1"/>
          </p:cNvSpPr>
          <p:nvPr/>
        </p:nvSpPr>
        <p:spPr bwMode="auto">
          <a:xfrm flipV="1">
            <a:off x="1011238" y="2344738"/>
            <a:ext cx="1100137" cy="1935162"/>
          </a:xfrm>
          <a:prstGeom prst="line">
            <a:avLst/>
          </a:prstGeom>
          <a:noFill/>
          <a:ln w="38100">
            <a:solidFill>
              <a:schemeClr val="tx1"/>
            </a:solidFill>
            <a:round/>
            <a:headEnd/>
            <a:tailEnd type="triangle" w="med" len="med"/>
          </a:ln>
        </p:spPr>
        <p:txBody>
          <a:bodyPr/>
          <a:lstStyle/>
          <a:p>
            <a:endParaRPr lang="en-US"/>
          </a:p>
        </p:txBody>
      </p:sp>
      <p:sp>
        <p:nvSpPr>
          <p:cNvPr id="51212" name="Line 12"/>
          <p:cNvSpPr>
            <a:spLocks noChangeShapeType="1"/>
          </p:cNvSpPr>
          <p:nvPr/>
        </p:nvSpPr>
        <p:spPr bwMode="auto">
          <a:xfrm>
            <a:off x="1001713" y="4251325"/>
            <a:ext cx="1508125" cy="738188"/>
          </a:xfrm>
          <a:prstGeom prst="line">
            <a:avLst/>
          </a:prstGeom>
          <a:noFill/>
          <a:ln w="38100">
            <a:solidFill>
              <a:schemeClr val="tx1"/>
            </a:solidFill>
            <a:round/>
            <a:headEnd/>
            <a:tailEnd type="triangle" w="med" len="med"/>
          </a:ln>
        </p:spPr>
        <p:txBody>
          <a:bodyPr/>
          <a:lstStyle/>
          <a:p>
            <a:endParaRPr lang="en-US"/>
          </a:p>
        </p:txBody>
      </p:sp>
      <p:sp>
        <p:nvSpPr>
          <p:cNvPr id="42017" name="Line 13"/>
          <p:cNvSpPr>
            <a:spLocks noChangeShapeType="1"/>
          </p:cNvSpPr>
          <p:nvPr/>
        </p:nvSpPr>
        <p:spPr bwMode="auto">
          <a:xfrm>
            <a:off x="534988" y="4251325"/>
            <a:ext cx="2771775" cy="0"/>
          </a:xfrm>
          <a:prstGeom prst="line">
            <a:avLst/>
          </a:prstGeom>
          <a:noFill/>
          <a:ln w="9525">
            <a:solidFill>
              <a:schemeClr val="tx1"/>
            </a:solidFill>
            <a:round/>
            <a:headEnd/>
            <a:tailEnd/>
          </a:ln>
        </p:spPr>
        <p:txBody>
          <a:bodyPr/>
          <a:lstStyle/>
          <a:p>
            <a:endParaRPr lang="en-US"/>
          </a:p>
        </p:txBody>
      </p:sp>
      <p:sp>
        <p:nvSpPr>
          <p:cNvPr id="51216" name="Line 16"/>
          <p:cNvSpPr>
            <a:spLocks noChangeShapeType="1"/>
          </p:cNvSpPr>
          <p:nvPr/>
        </p:nvSpPr>
        <p:spPr bwMode="auto">
          <a:xfrm>
            <a:off x="1046163" y="4198938"/>
            <a:ext cx="0" cy="846137"/>
          </a:xfrm>
          <a:prstGeom prst="line">
            <a:avLst/>
          </a:prstGeom>
          <a:noFill/>
          <a:ln w="38100">
            <a:solidFill>
              <a:srgbClr val="FF0000"/>
            </a:solidFill>
            <a:round/>
            <a:headEnd/>
            <a:tailEnd type="triangle" w="med" len="med"/>
          </a:ln>
        </p:spPr>
        <p:txBody>
          <a:bodyPr/>
          <a:lstStyle/>
          <a:p>
            <a:endParaRPr lang="en-US"/>
          </a:p>
        </p:txBody>
      </p:sp>
      <p:sp>
        <p:nvSpPr>
          <p:cNvPr id="51217" name="Line 17"/>
          <p:cNvSpPr>
            <a:spLocks noChangeShapeType="1"/>
          </p:cNvSpPr>
          <p:nvPr/>
        </p:nvSpPr>
        <p:spPr bwMode="auto">
          <a:xfrm flipV="1">
            <a:off x="1052513" y="2355850"/>
            <a:ext cx="0" cy="1887538"/>
          </a:xfrm>
          <a:prstGeom prst="line">
            <a:avLst/>
          </a:prstGeom>
          <a:noFill/>
          <a:ln w="38100">
            <a:solidFill>
              <a:srgbClr val="FF0000"/>
            </a:solidFill>
            <a:round/>
            <a:headEnd/>
            <a:tailEnd type="triangle" w="med" len="med"/>
          </a:ln>
        </p:spPr>
        <p:txBody>
          <a:bodyPr/>
          <a:lstStyle/>
          <a:p>
            <a:endParaRPr lang="en-US"/>
          </a:p>
        </p:txBody>
      </p:sp>
      <p:sp>
        <p:nvSpPr>
          <p:cNvPr id="51218" name="Line 18"/>
          <p:cNvSpPr>
            <a:spLocks noChangeShapeType="1"/>
          </p:cNvSpPr>
          <p:nvPr/>
        </p:nvSpPr>
        <p:spPr bwMode="auto">
          <a:xfrm>
            <a:off x="1052513" y="4322763"/>
            <a:ext cx="1565275" cy="0"/>
          </a:xfrm>
          <a:prstGeom prst="line">
            <a:avLst/>
          </a:prstGeom>
          <a:noFill/>
          <a:ln w="38100">
            <a:solidFill>
              <a:srgbClr val="FF0000"/>
            </a:solidFill>
            <a:round/>
            <a:headEnd/>
            <a:tailEnd type="triangle" w="med" len="med"/>
          </a:ln>
        </p:spPr>
        <p:txBody>
          <a:bodyPr/>
          <a:lstStyle/>
          <a:p>
            <a:endParaRPr lang="en-US"/>
          </a:p>
        </p:txBody>
      </p:sp>
      <p:sp>
        <p:nvSpPr>
          <p:cNvPr id="51219" name="Line 19"/>
          <p:cNvSpPr>
            <a:spLocks noChangeShapeType="1"/>
          </p:cNvSpPr>
          <p:nvPr/>
        </p:nvSpPr>
        <p:spPr bwMode="auto">
          <a:xfrm>
            <a:off x="1039813" y="4135438"/>
            <a:ext cx="1136650" cy="0"/>
          </a:xfrm>
          <a:prstGeom prst="line">
            <a:avLst/>
          </a:prstGeom>
          <a:noFill/>
          <a:ln w="38100">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51220" name="Text Box 20"/>
              <p:cNvSpPr txBox="1">
                <a:spLocks noChangeArrowheads="1"/>
              </p:cNvSpPr>
              <p:nvPr/>
            </p:nvSpPr>
            <p:spPr bwMode="auto">
              <a:xfrm>
                <a:off x="3112668" y="3832225"/>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=150.0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0" name="Text Box 20"/>
              <p:cNvSpPr txBox="1">
                <a:spLocks noRot="1" noChangeAspect="1" noMove="1" noResize="1" noEditPoints="1" noAdjustHandles="1" noChangeArrowheads="1" noChangeShapeType="1" noTextEdit="1"/>
              </p:cNvSpPr>
              <p:nvPr/>
            </p:nvSpPr>
            <p:spPr bwMode="auto">
              <a:xfrm>
                <a:off x="3112668" y="3832225"/>
                <a:ext cx="1931987" cy="428066"/>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1" name="Text Box 21"/>
              <p:cNvSpPr txBox="1">
                <a:spLocks noChangeArrowheads="1"/>
              </p:cNvSpPr>
              <p:nvPr/>
            </p:nvSpPr>
            <p:spPr bwMode="auto">
              <a:xfrm>
                <a:off x="3107905" y="4246563"/>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=346.4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1" name="Text Box 21"/>
              <p:cNvSpPr txBox="1">
                <a:spLocks noRot="1" noChangeAspect="1" noMove="1" noResize="1" noEditPoints="1" noAdjustHandles="1" noChangeArrowheads="1" noChangeShapeType="1" noTextEdit="1"/>
              </p:cNvSpPr>
              <p:nvPr/>
            </p:nvSpPr>
            <p:spPr bwMode="auto">
              <a:xfrm>
                <a:off x="3107905" y="4246563"/>
                <a:ext cx="2058988" cy="428066"/>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2" name="Text Box 22"/>
              <p:cNvSpPr txBox="1">
                <a:spLocks noChangeArrowheads="1"/>
              </p:cNvSpPr>
              <p:nvPr/>
            </p:nvSpPr>
            <p:spPr bwMode="auto">
              <a:xfrm>
                <a:off x="285750" y="1912938"/>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=259.8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2" name="Text Box 22"/>
              <p:cNvSpPr txBox="1">
                <a:spLocks noRot="1" noChangeAspect="1" noMove="1" noResize="1" noEditPoints="1" noAdjustHandles="1" noChangeArrowheads="1" noChangeShapeType="1" noTextEdit="1"/>
              </p:cNvSpPr>
              <p:nvPr/>
            </p:nvSpPr>
            <p:spPr bwMode="auto">
              <a:xfrm>
                <a:off x="285750" y="1912938"/>
                <a:ext cx="1854200" cy="459036"/>
              </a:xfrm>
              <a:prstGeom prst="rect">
                <a:avLst/>
              </a:prstGeom>
              <a:blipFill rotWithShape="1">
                <a:blip r:embed="rId11"/>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3" name="Text Box 23"/>
              <p:cNvSpPr txBox="1">
                <a:spLocks noChangeArrowheads="1"/>
              </p:cNvSpPr>
              <p:nvPr/>
            </p:nvSpPr>
            <p:spPr bwMode="auto">
              <a:xfrm>
                <a:off x="306387" y="5140325"/>
                <a:ext cx="212277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=−200.0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3" name="Text Box 23"/>
              <p:cNvSpPr txBox="1">
                <a:spLocks noRot="1" noChangeAspect="1" noMove="1" noResize="1" noEditPoints="1" noAdjustHandles="1" noChangeArrowheads="1" noChangeShapeType="1" noTextEdit="1"/>
              </p:cNvSpPr>
              <p:nvPr/>
            </p:nvSpPr>
            <p:spPr bwMode="auto">
              <a:xfrm>
                <a:off x="306387" y="5140325"/>
                <a:ext cx="2122777" cy="459036"/>
              </a:xfrm>
              <a:prstGeom prst="rect">
                <a:avLst/>
              </a:prstGeom>
              <a:blipFill rotWithShape="1">
                <a:blip r:embed="rId12"/>
                <a:stretch>
                  <a:fillRect b="-131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2272067" y="1888027"/>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272067" y="1888027"/>
                <a:ext cx="1671676" cy="50885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617788" y="5060901"/>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2617788" y="5060901"/>
                <a:ext cx="1702133" cy="506421"/>
              </a:xfrm>
              <a:prstGeom prst="rect">
                <a:avLst/>
              </a:prstGeom>
              <a:blipFill rotWithShape="1">
                <a:blip r:embed="rId14"/>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xit" presetSubtype="0" fill="hold" nodeType="afterEffect">
                                  <p:stCondLst>
                                    <p:cond delay="0"/>
                                  </p:stCondLst>
                                  <p:childTnLst>
                                    <p:set>
                                      <p:cBhvr>
                                        <p:cTn id="6" dur="1" fill="hold">
                                          <p:stCondLst>
                                            <p:cond delay="0"/>
                                          </p:stCondLst>
                                        </p:cTn>
                                        <p:tgtEl>
                                          <p:spTgt spid="51208"/>
                                        </p:tgtEl>
                                        <p:attrNameLst>
                                          <p:attrName>style.visibility</p:attrName>
                                        </p:attrNameLst>
                                      </p:cBhvr>
                                      <p:to>
                                        <p:strVal val="hidden"/>
                                      </p:to>
                                    </p:set>
                                  </p:childTnLst>
                                </p:cTn>
                              </p:par>
                            </p:childTnLst>
                          </p:cTn>
                        </p:par>
                        <p:par>
                          <p:cTn id="7" fill="hold" nodeType="afterGroup">
                            <p:stCondLst>
                              <p:cond delay="0"/>
                            </p:stCondLst>
                            <p:childTnLst>
                              <p:par>
                                <p:cTn id="8" presetID="22" presetClass="exit" presetSubtype="2" fill="hold" grpId="0" nodeType="afterEffect">
                                  <p:stCondLst>
                                    <p:cond delay="0"/>
                                  </p:stCondLst>
                                  <p:childTnLst>
                                    <p:animEffect transition="out" filter="wipe(right)">
                                      <p:cBhvr>
                                        <p:cTn id="9" dur="500"/>
                                        <p:tgtEl>
                                          <p:spTgt spid="51211"/>
                                        </p:tgtEl>
                                      </p:cBhvr>
                                    </p:animEffect>
                                    <p:set>
                                      <p:cBhvr>
                                        <p:cTn id="10" dur="1" fill="hold">
                                          <p:stCondLst>
                                            <p:cond delay="499"/>
                                          </p:stCondLst>
                                        </p:cTn>
                                        <p:tgtEl>
                                          <p:spTgt spid="51211"/>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1217"/>
                                        </p:tgtEl>
                                        <p:attrNameLst>
                                          <p:attrName>style.visibility</p:attrName>
                                        </p:attrNameLst>
                                      </p:cBhvr>
                                      <p:to>
                                        <p:strVal val="visible"/>
                                      </p:to>
                                    </p:set>
                                    <p:animEffect transition="in" filter="wipe(down)">
                                      <p:cBhvr>
                                        <p:cTn id="14" dur="500"/>
                                        <p:tgtEl>
                                          <p:spTgt spid="51217"/>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1219"/>
                                        </p:tgtEl>
                                        <p:attrNameLst>
                                          <p:attrName>style.visibility</p:attrName>
                                        </p:attrNameLst>
                                      </p:cBhvr>
                                      <p:to>
                                        <p:strVal val="visible"/>
                                      </p:to>
                                    </p:set>
                                    <p:animEffect transition="in" filter="wipe(left)">
                                      <p:cBhvr>
                                        <p:cTn id="18" dur="500"/>
                                        <p:tgtEl>
                                          <p:spTgt spid="51219"/>
                                        </p:tgtEl>
                                      </p:cBhvr>
                                    </p:animEffect>
                                  </p:childTnLst>
                                </p:cTn>
                              </p:par>
                            </p:childTnLst>
                          </p:cTn>
                        </p:par>
                        <p:par>
                          <p:cTn id="19" fill="hold" nodeType="afterGroup">
                            <p:stCondLst>
                              <p:cond delay="1500"/>
                            </p:stCondLst>
                            <p:childTnLst>
                              <p:par>
                                <p:cTn id="20" presetID="22" presetClass="exit" presetSubtype="2" fill="hold" grpId="0" nodeType="afterEffect">
                                  <p:stCondLst>
                                    <p:cond delay="0"/>
                                  </p:stCondLst>
                                  <p:childTnLst>
                                    <p:animEffect transition="out" filter="wipe(right)">
                                      <p:cBhvr>
                                        <p:cTn id="21" dur="500"/>
                                        <p:tgtEl>
                                          <p:spTgt spid="51212"/>
                                        </p:tgtEl>
                                      </p:cBhvr>
                                    </p:animEffect>
                                    <p:set>
                                      <p:cBhvr>
                                        <p:cTn id="22" dur="1" fill="hold">
                                          <p:stCondLst>
                                            <p:cond delay="499"/>
                                          </p:stCondLst>
                                        </p:cTn>
                                        <p:tgtEl>
                                          <p:spTgt spid="51212"/>
                                        </p:tgtEl>
                                        <p:attrNameLst>
                                          <p:attrName>style.visibility</p:attrName>
                                        </p:attrNameLst>
                                      </p:cBhvr>
                                      <p:to>
                                        <p:strVal val="hidden"/>
                                      </p:to>
                                    </p:set>
                                  </p:childTnLst>
                                </p:cTn>
                              </p:par>
                            </p:childTnLst>
                          </p:cTn>
                        </p:par>
                        <p:par>
                          <p:cTn id="23" fill="hold" nodeType="afterGroup">
                            <p:stCondLst>
                              <p:cond delay="2000"/>
                            </p:stCondLst>
                            <p:childTnLst>
                              <p:par>
                                <p:cTn id="24" presetID="1" presetClass="exit" presetSubtype="0" fill="hold" nodeType="afterEffect">
                                  <p:stCondLst>
                                    <p:cond delay="0"/>
                                  </p:stCondLst>
                                  <p:childTnLst>
                                    <p:set>
                                      <p:cBhvr>
                                        <p:cTn id="25" dur="1" fill="hold">
                                          <p:stCondLst>
                                            <p:cond delay="0"/>
                                          </p:stCondLst>
                                        </p:cTn>
                                        <p:tgtEl>
                                          <p:spTgt spid="51209"/>
                                        </p:tgtEl>
                                        <p:attrNameLst>
                                          <p:attrName>style.visibility</p:attrName>
                                        </p:attrNameLst>
                                      </p:cBhvr>
                                      <p:to>
                                        <p:strVal val="hidden"/>
                                      </p:to>
                                    </p:set>
                                  </p:childTnLst>
                                </p:cTn>
                              </p:par>
                            </p:childTnLst>
                          </p:cTn>
                        </p:par>
                        <p:par>
                          <p:cTn id="26" fill="hold" nodeType="afterGroup">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51216"/>
                                        </p:tgtEl>
                                        <p:attrNameLst>
                                          <p:attrName>style.visibility</p:attrName>
                                        </p:attrNameLst>
                                      </p:cBhvr>
                                      <p:to>
                                        <p:strVal val="visible"/>
                                      </p:to>
                                    </p:set>
                                    <p:animEffect transition="in" filter="wipe(up)">
                                      <p:cBhvr>
                                        <p:cTn id="29" dur="500"/>
                                        <p:tgtEl>
                                          <p:spTgt spid="51216"/>
                                        </p:tgtEl>
                                      </p:cBhvr>
                                    </p:animEffect>
                                  </p:childTnLst>
                                </p:cTn>
                              </p:par>
                            </p:childTnLst>
                          </p:cTn>
                        </p:par>
                        <p:par>
                          <p:cTn id="30" fill="hold" nodeType="afterGroup">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51218"/>
                                        </p:tgtEl>
                                        <p:attrNameLst>
                                          <p:attrName>style.visibility</p:attrName>
                                        </p:attrNameLst>
                                      </p:cBhvr>
                                      <p:to>
                                        <p:strVal val="visible"/>
                                      </p:to>
                                    </p:set>
                                    <p:animEffect transition="in" filter="wipe(left)">
                                      <p:cBhvr>
                                        <p:cTn id="33" dur="500"/>
                                        <p:tgtEl>
                                          <p:spTgt spid="51218"/>
                                        </p:tgtEl>
                                      </p:cBhvr>
                                    </p:animEffect>
                                  </p:childTnLst>
                                </p:cTn>
                              </p:par>
                            </p:childTnLst>
                          </p:cTn>
                        </p:par>
                        <p:par>
                          <p:cTn id="34" fill="hold" nodeType="afterGroup">
                            <p:stCondLst>
                              <p:cond delay="3000"/>
                            </p:stCondLst>
                            <p:childTnLst>
                              <p:par>
                                <p:cTn id="35" presetID="1" presetClass="entr" presetSubtype="0" fill="hold" grpId="0" nodeType="afterEffect">
                                  <p:stCondLst>
                                    <p:cond delay="0"/>
                                  </p:stCondLst>
                                  <p:childTnLst>
                                    <p:set>
                                      <p:cBhvr>
                                        <p:cTn id="36" dur="1" fill="hold">
                                          <p:stCondLst>
                                            <p:cond delay="0"/>
                                          </p:stCondLst>
                                        </p:cTn>
                                        <p:tgtEl>
                                          <p:spTgt spid="51222"/>
                                        </p:tgtEl>
                                        <p:attrNameLst>
                                          <p:attrName>style.visibility</p:attrName>
                                        </p:attrNameLst>
                                      </p:cBhvr>
                                      <p:to>
                                        <p:strVal val="visible"/>
                                      </p:to>
                                    </p:se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5122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51221"/>
                                        </p:tgtEl>
                                        <p:attrNameLst>
                                          <p:attrName>style.visibility</p:attrName>
                                        </p:attrNameLst>
                                      </p:cBhvr>
                                      <p:to>
                                        <p:strVal val="visible"/>
                                      </p:to>
                                    </p:set>
                                  </p:childTnLst>
                                </p:cTn>
                              </p:par>
                            </p:childTnLst>
                          </p:cTn>
                        </p:par>
                        <p:par>
                          <p:cTn id="43" fill="hold" nodeType="afterGroup">
                            <p:stCondLst>
                              <p:cond delay="3000"/>
                            </p:stCondLst>
                            <p:childTnLst>
                              <p:par>
                                <p:cTn id="44" presetID="1" presetClass="entr" presetSubtype="0" fill="hold" grpId="0" nodeType="afterEffect">
                                  <p:stCondLst>
                                    <p:cond delay="0"/>
                                  </p:stCondLst>
                                  <p:childTnLst>
                                    <p:set>
                                      <p:cBhvr>
                                        <p:cTn id="45" dur="1" fill="hold">
                                          <p:stCondLst>
                                            <p:cond delay="0"/>
                                          </p:stCondLst>
                                        </p:cTn>
                                        <p:tgtEl>
                                          <p:spTgt spid="51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animBg="1"/>
      <p:bldP spid="51212" grpId="0" animBg="1"/>
      <p:bldP spid="51216" grpId="0" animBg="1"/>
      <p:bldP spid="51217" grpId="0" animBg="1"/>
      <p:bldP spid="51218" grpId="0" animBg="1"/>
      <p:bldP spid="51219" grpId="0" animBg="1"/>
      <p:bldP spid="51220" grpId="0"/>
      <p:bldP spid="51221" grpId="0"/>
      <p:bldP spid="51222" grpId="0"/>
      <p:bldP spid="5122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11"/>
          <p:cNvSpPr>
            <a:spLocks noGrp="1" noChangeArrowheads="1"/>
          </p:cNvSpPr>
          <p:nvPr>
            <p:ph idx="1"/>
          </p:nvPr>
        </p:nvSpPr>
        <p:spPr>
          <a:xfrm>
            <a:off x="4397375" y="1027113"/>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xmlns:a14="http://schemas.microsoft.com/office/drawing/2010/main">
        <mc:Choice Requires="a14">
          <p:sp>
            <p:nvSpPr>
              <p:cNvPr id="102403" name="Text Box 10"/>
              <p:cNvSpPr txBox="1">
                <a:spLocks noChangeArrowheads="1"/>
              </p:cNvSpPr>
              <p:nvPr/>
            </p:nvSpPr>
            <p:spPr bwMode="auto">
              <a:xfrm>
                <a:off x="271463" y="1511300"/>
                <a:ext cx="2524125" cy="3091872"/>
              </a:xfrm>
              <a:prstGeom prst="rect">
                <a:avLst/>
              </a:prstGeom>
              <a:noFill/>
              <a:ln w="9525">
                <a:solidFill>
                  <a:schemeClr val="tx1"/>
                </a:solid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endParaRPr lang="en-US" sz="2400" dirty="0" smtClean="0">
                  <a:solidFill>
                    <a:srgbClr val="FF0000"/>
                  </a:solidFill>
                  <a:latin typeface="Cambria Math"/>
                </a:endParaRPr>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xmlns="">
          <p:sp>
            <p:nvSpPr>
              <p:cNvPr id="102403" name="Text Box 10"/>
              <p:cNvSpPr txBox="1">
                <a:spLocks noRot="1" noChangeAspect="1" noMove="1" noResize="1" noEditPoints="1" noAdjustHandles="1" noChangeArrowheads="1" noChangeShapeType="1" noTextEdit="1"/>
              </p:cNvSpPr>
              <p:nvPr/>
            </p:nvSpPr>
            <p:spPr bwMode="auto">
              <a:xfrm>
                <a:off x="271463" y="1511300"/>
                <a:ext cx="2524125" cy="3091872"/>
              </a:xfrm>
              <a:prstGeom prst="rect">
                <a:avLst/>
              </a:prstGeom>
              <a:blipFill rotWithShape="1">
                <a:blip r:embed="rId3"/>
                <a:stretch>
                  <a:fillRect l="-48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188" name="Text Box 12"/>
              <p:cNvSpPr txBox="1">
                <a:spLocks noChangeArrowheads="1"/>
              </p:cNvSpPr>
              <p:nvPr/>
            </p:nvSpPr>
            <p:spPr bwMode="auto">
              <a:xfrm>
                <a:off x="3197225" y="2184400"/>
                <a:ext cx="5946775" cy="2775375"/>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C</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D</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=150.0 </m:t>
                      </m:r>
                      <m:r>
                        <m:rPr>
                          <m:sty m:val="p"/>
                        </m:rPr>
                        <a:rPr lang="en-US" b="0" i="0" smtClean="0">
                          <a:latin typeface="Cambria Math"/>
                        </a:rPr>
                        <m:t>lb</m:t>
                      </m:r>
                      <m:r>
                        <a:rPr lang="en-US" b="0" i="0" smtClean="0">
                          <a:latin typeface="Cambria Math"/>
                        </a:rPr>
                        <m:t>+346.4 </m:t>
                      </m:r>
                      <m:r>
                        <m:rPr>
                          <m:sty m:val="p"/>
                        </m:rPr>
                        <a:rPr lang="en-US" b="0" i="0" smtClean="0">
                          <a:latin typeface="Cambria Math"/>
                        </a:rPr>
                        <m:t>lb</m:t>
                      </m:r>
                      <m:r>
                        <a:rPr lang="en-US" b="0" i="0" smtClean="0">
                          <a:latin typeface="Cambria Math"/>
                        </a:rPr>
                        <m:t>=496.4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oMath>
                  </m:oMathPara>
                </a14:m>
                <a:endParaRPr lang="en-US" sz="2400"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C</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D</m:t>
                              </m:r>
                            </m:e>
                            <m:sub>
                              <m:r>
                                <m:rPr>
                                  <m:sty m:val="p"/>
                                </m:rPr>
                                <a:rPr lang="en-US" b="0" i="0" smtClean="0">
                                  <a:latin typeface="Cambria Math"/>
                                </a:rPr>
                                <m:t>y</m:t>
                              </m:r>
                            </m:sub>
                          </m:sSub>
                        </m:sub>
                      </m:sSub>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=259.8 </m:t>
                      </m:r>
                      <m:r>
                        <m:rPr>
                          <m:sty m:val="p"/>
                        </m:rPr>
                        <a:rPr lang="en-US" b="0" i="0" smtClean="0">
                          <a:latin typeface="Cambria Math"/>
                        </a:rPr>
                        <m:t>lb</m:t>
                      </m:r>
                      <m:r>
                        <a:rPr lang="en-US" b="0" i="0" smtClean="0">
                          <a:latin typeface="Cambria Math"/>
                        </a:rPr>
                        <m:t>+</m:t>
                      </m:r>
                      <m:d>
                        <m:dPr>
                          <m:ctrlPr>
                            <a:rPr lang="en-US" b="0" i="1" smtClean="0">
                              <a:latin typeface="Cambria Math" panose="02040503050406030204" pitchFamily="18" charset="0"/>
                            </a:rPr>
                          </m:ctrlPr>
                        </m:dPr>
                        <m:e>
                          <m:r>
                            <a:rPr lang="en-US" b="0" i="0" smtClean="0">
                              <a:latin typeface="Cambria Math"/>
                            </a:rPr>
                            <m:t>−200.0 </m:t>
                          </m:r>
                          <m:r>
                            <m:rPr>
                              <m:sty m:val="p"/>
                            </m:rPr>
                            <a:rPr lang="en-US" b="0" i="0" smtClean="0">
                              <a:latin typeface="Cambria Math"/>
                            </a:rPr>
                            <m:t>lb</m:t>
                          </m:r>
                        </m:e>
                      </m:d>
                      <m:r>
                        <a:rPr lang="en-US" b="0" i="0" smtClean="0">
                          <a:latin typeface="Cambria Math"/>
                        </a:rPr>
                        <m:t>=</m:t>
                      </m:r>
                      <m:r>
                        <a:rPr lang="en-US" b="0" i="0" smtClean="0">
                          <a:solidFill>
                            <a:srgbClr val="FF0000"/>
                          </a:solidFill>
                          <a:latin typeface="Cambria Math"/>
                        </a:rPr>
                        <m:t>59.8 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up</m:t>
                      </m:r>
                      <m:r>
                        <a:rPr lang="en-US" b="0" i="0" smtClean="0">
                          <a:solidFill>
                            <a:srgbClr val="FF0000"/>
                          </a:solidFill>
                          <a:latin typeface="Cambria Math"/>
                        </a:rPr>
                        <m:t>)</m:t>
                      </m:r>
                    </m:oMath>
                  </m:oMathPara>
                </a14:m>
                <a:endParaRPr lang="en-US" baseline="-25000" dirty="0">
                  <a:solidFill>
                    <a:srgbClr val="FF0000"/>
                  </a:solidFill>
                </a:endParaRPr>
              </a:p>
            </p:txBody>
          </p:sp>
        </mc:Choice>
        <mc:Fallback xmlns="">
          <p:sp>
            <p:nvSpPr>
              <p:cNvPr id="50188" name="Text Box 12"/>
              <p:cNvSpPr txBox="1">
                <a:spLocks noRot="1" noChangeAspect="1" noMove="1" noResize="1" noEditPoints="1" noAdjustHandles="1" noChangeArrowheads="1" noChangeShapeType="1" noTextEdit="1"/>
              </p:cNvSpPr>
              <p:nvPr/>
            </p:nvSpPr>
            <p:spPr bwMode="auto">
              <a:xfrm>
                <a:off x="3197225" y="2184400"/>
                <a:ext cx="5946775" cy="2775375"/>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50190" name="Text Box 14"/>
          <p:cNvSpPr txBox="1">
            <a:spLocks noChangeArrowheads="1"/>
          </p:cNvSpPr>
          <p:nvPr/>
        </p:nvSpPr>
        <p:spPr bwMode="auto">
          <a:xfrm>
            <a:off x="3181350" y="5294745"/>
            <a:ext cx="3321050" cy="457200"/>
          </a:xfrm>
          <a:prstGeom prst="rect">
            <a:avLst/>
          </a:prstGeom>
          <a:noFill/>
          <a:ln w="9525">
            <a:noFill/>
            <a:miter lim="800000"/>
            <a:headEnd/>
            <a:tailEnd/>
          </a:ln>
        </p:spPr>
        <p:txBody>
          <a:bodyPr>
            <a:spAutoFit/>
          </a:bodyPr>
          <a:lstStyle/>
          <a:p>
            <a:pPr>
              <a:spcBef>
                <a:spcPct val="50000"/>
              </a:spcBef>
            </a:pPr>
            <a:r>
              <a:rPr lang="en-US" sz="2400" dirty="0"/>
              <a:t>Sense is right and up.</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8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4"/>
          <p:cNvSpPr>
            <a:spLocks noGrp="1" noChangeArrowheads="1"/>
          </p:cNvSpPr>
          <p:nvPr>
            <p:ph idx="1"/>
          </p:nvPr>
        </p:nvSpPr>
        <p:spPr>
          <a:xfrm>
            <a:off x="77788" y="1106488"/>
            <a:ext cx="8969375" cy="711200"/>
          </a:xfrm>
        </p:spPr>
        <p:txBody>
          <a:bodyPr/>
          <a:lstStyle/>
          <a:p>
            <a:pPr eaLnBrk="1" hangingPunct="1">
              <a:lnSpc>
                <a:spcPct val="80000"/>
              </a:lnSpc>
              <a:buFontTx/>
              <a:buNone/>
            </a:pPr>
            <a:r>
              <a:rPr lang="en-US" dirty="0" smtClean="0">
                <a:solidFill>
                  <a:srgbClr val="FF0000"/>
                </a:solidFill>
              </a:rPr>
              <a:t>	Draw the x and y components of the resultant force.</a:t>
            </a:r>
          </a:p>
        </p:txBody>
      </p:sp>
      <mc:AlternateContent xmlns:mc="http://schemas.openxmlformats.org/markup-compatibility/2006" xmlns:a14="http://schemas.microsoft.com/office/drawing/2010/main">
        <mc:Choice Requires="a14">
          <p:sp>
            <p:nvSpPr>
              <p:cNvPr id="104451" name="Rectangle 6"/>
              <p:cNvSpPr>
                <a:spLocks noChangeArrowheads="1"/>
              </p:cNvSpPr>
              <p:nvPr/>
            </p:nvSpPr>
            <p:spPr bwMode="auto">
              <a:xfrm>
                <a:off x="869950" y="2138363"/>
                <a:ext cx="7147214" cy="495649"/>
              </a:xfrm>
              <a:prstGeom prst="rect">
                <a:avLst/>
              </a:prstGeom>
              <a:noFill/>
              <a:ln w="9525">
                <a:noFill/>
                <a:miter lim="800000"/>
                <a:headEnd/>
                <a:tailEnd/>
              </a:ln>
            </p:spPr>
            <p:txBody>
              <a:bodyPr wrap="square">
                <a:spAutoFit/>
              </a:bodyPr>
              <a:lstStyle/>
              <a:p>
                <a:pPr>
                  <a:spcBef>
                    <a:spcPct val="50000"/>
                  </a:spcBef>
                </a:pPr>
                <a14:m>
                  <m:oMath xmlns:m="http://schemas.openxmlformats.org/officeDocument/2006/math">
                    <m:nary>
                      <m:naryPr>
                        <m:chr m:val="∑"/>
                        <m:subHide m:val="on"/>
                        <m:supHide m:val="on"/>
                        <m:ctrlPr>
                          <a:rPr lang="en-US" sz="2400" i="1" smtClean="0">
                            <a:latin typeface="Cambria Math" panose="02040503050406030204" pitchFamily="18" charset="0"/>
                          </a:rPr>
                        </m:ctrlPr>
                      </m:naryPr>
                      <m:sub/>
                      <m:sup/>
                      <m:e>
                        <m:sSub>
                          <m:sSubPr>
                            <m:ctrlPr>
                              <a:rPr lang="en-US" sz="2400" i="1" smtClean="0">
                                <a:latin typeface="Cambria Math" panose="02040503050406030204" pitchFamily="18" charset="0"/>
                              </a:rPr>
                            </m:ctrlPr>
                          </m:sSubPr>
                          <m:e>
                            <m:r>
                              <m:rPr>
                                <m:sty m:val="p"/>
                              </m:rPr>
                              <a:rPr lang="en-US" sz="2400" b="0" i="0" smtClean="0">
                                <a:latin typeface="Cambria Math"/>
                              </a:rPr>
                              <m:t>F</m:t>
                            </m:r>
                          </m:e>
                          <m:sub>
                            <m:r>
                              <m:rPr>
                                <m:sty m:val="p"/>
                              </m:rPr>
                              <a:rPr lang="en-US" sz="2400" b="0" i="0" smtClean="0">
                                <a:latin typeface="Cambria Math"/>
                              </a:rPr>
                              <m:t>x</m:t>
                            </m:r>
                          </m:sub>
                        </m:sSub>
                      </m:e>
                    </m:nary>
                    <m:r>
                      <a:rPr lang="en-US" sz="2400" b="0" i="0" smtClean="0">
                        <a:latin typeface="Cambria Math"/>
                      </a:rPr>
                      <m:t>=</m:t>
                    </m:r>
                    <m:r>
                      <a:rPr lang="en-US" sz="2400" b="0" i="0" smtClean="0">
                        <a:solidFill>
                          <a:srgbClr val="FF0000"/>
                        </a:solidFill>
                        <a:latin typeface="Cambria Math"/>
                      </a:rPr>
                      <m:t>496.4 </m:t>
                    </m:r>
                    <m:r>
                      <m:rPr>
                        <m:sty m:val="p"/>
                      </m:rPr>
                      <a:rPr lang="en-US" sz="2400" b="0" i="0" smtClean="0">
                        <a:solidFill>
                          <a:srgbClr val="FF0000"/>
                        </a:solidFill>
                        <a:latin typeface="Cambria Math"/>
                      </a:rPr>
                      <m:t>lb</m:t>
                    </m:r>
                    <m:r>
                      <a:rPr lang="en-US" sz="2400" b="0" i="0" smtClean="0">
                        <a:solidFill>
                          <a:srgbClr val="FF0000"/>
                        </a:solidFill>
                        <a:latin typeface="Cambria Math"/>
                      </a:rPr>
                      <m:t> (</m:t>
                    </m:r>
                    <m:r>
                      <m:rPr>
                        <m:sty m:val="p"/>
                      </m:rPr>
                      <a:rPr lang="en-US" sz="2400" b="0" i="0" smtClean="0">
                        <a:solidFill>
                          <a:srgbClr val="FF0000"/>
                        </a:solidFill>
                        <a:latin typeface="Cambria Math"/>
                      </a:rPr>
                      <m:t>right</m:t>
                    </m:r>
                    <m:r>
                      <a:rPr lang="en-US" sz="2400" b="0" i="0" smtClean="0">
                        <a:solidFill>
                          <a:srgbClr val="FF0000"/>
                        </a:solidFill>
                        <a:latin typeface="Cambria Math"/>
                      </a:rPr>
                      <m:t>)</m:t>
                    </m:r>
                  </m:oMath>
                </a14:m>
                <a:r>
                  <a:rPr lang="en-US" sz="2400" dirty="0">
                    <a:solidFill>
                      <a:srgbClr val="FF0000"/>
                    </a:solidFill>
                  </a:rPr>
                  <a:t> </a:t>
                </a:r>
                <a:r>
                  <a:rPr lang="en-US" sz="2400" dirty="0" smtClean="0">
                    <a:solidFill>
                      <a:srgbClr val="FF0000"/>
                    </a:solidFill>
                  </a:rPr>
                  <a:t>              </a:t>
                </a:r>
                <a14:m>
                  <m:oMath xmlns:m="http://schemas.openxmlformats.org/officeDocument/2006/math">
                    <m:nary>
                      <m:naryPr>
                        <m:chr m:val="∑"/>
                        <m:subHide m:val="on"/>
                        <m:supHide m:val="on"/>
                        <m:ctrlPr>
                          <a:rPr lang="en-US" sz="2400" i="1" dirty="0" smtClean="0">
                            <a:solidFill>
                              <a:schemeClr val="tx1"/>
                            </a:solidFill>
                            <a:latin typeface="Cambria Math" panose="02040503050406030204" pitchFamily="18" charset="0"/>
                          </a:rPr>
                        </m:ctrlPr>
                      </m:naryPr>
                      <m:sub/>
                      <m:sup/>
                      <m:e>
                        <m:sSub>
                          <m:sSubPr>
                            <m:ctrlPr>
                              <a:rPr lang="en-US" sz="2400" i="1" dirty="0" smtClean="0">
                                <a:solidFill>
                                  <a:schemeClr val="tx1"/>
                                </a:solidFill>
                                <a:latin typeface="Cambria Math" panose="02040503050406030204" pitchFamily="18" charset="0"/>
                              </a:rPr>
                            </m:ctrlPr>
                          </m:sSubPr>
                          <m:e>
                            <m:r>
                              <m:rPr>
                                <m:sty m:val="p"/>
                              </m:rPr>
                              <a:rPr lang="en-US" sz="2400" b="0" i="0" dirty="0" smtClean="0">
                                <a:solidFill>
                                  <a:schemeClr val="tx1"/>
                                </a:solidFill>
                                <a:latin typeface="Cambria Math"/>
                              </a:rPr>
                              <m:t>F</m:t>
                            </m:r>
                          </m:e>
                          <m:sub>
                            <m:r>
                              <m:rPr>
                                <m:sty m:val="p"/>
                              </m:rPr>
                              <a:rPr lang="en-US" sz="2400" b="0" i="0" dirty="0" smtClean="0">
                                <a:solidFill>
                                  <a:schemeClr val="tx1"/>
                                </a:solidFill>
                                <a:latin typeface="Cambria Math"/>
                              </a:rPr>
                              <m:t>y</m:t>
                            </m:r>
                          </m:sub>
                        </m:sSub>
                      </m:e>
                    </m:nary>
                    <m:r>
                      <a:rPr lang="en-US" sz="2400" b="0" i="0" dirty="0" smtClean="0">
                        <a:solidFill>
                          <a:schemeClr val="tx1"/>
                        </a:solidFill>
                        <a:latin typeface="Cambria Math"/>
                      </a:rPr>
                      <m:t>=</m:t>
                    </m:r>
                    <m:r>
                      <a:rPr lang="en-US" sz="2400" b="0" i="0" dirty="0" smtClean="0">
                        <a:solidFill>
                          <a:srgbClr val="FF0000"/>
                        </a:solidFill>
                        <a:latin typeface="Cambria Math"/>
                      </a:rPr>
                      <m:t>59.8 </m:t>
                    </m:r>
                    <m:r>
                      <m:rPr>
                        <m:sty m:val="p"/>
                      </m:rPr>
                      <a:rPr lang="en-US" sz="2400" b="0" i="0" dirty="0" smtClean="0">
                        <a:solidFill>
                          <a:srgbClr val="FF0000"/>
                        </a:solidFill>
                        <a:latin typeface="Cambria Math"/>
                      </a:rPr>
                      <m:t>lb</m:t>
                    </m:r>
                    <m:r>
                      <a:rPr lang="en-US" sz="2400" b="0" i="0" dirty="0" smtClean="0">
                        <a:solidFill>
                          <a:srgbClr val="FF0000"/>
                        </a:solidFill>
                        <a:latin typeface="Cambria Math"/>
                      </a:rPr>
                      <m:t> </m:t>
                    </m:r>
                    <m:d>
                      <m:dPr>
                        <m:ctrlPr>
                          <a:rPr lang="en-US" sz="2400" b="0" i="1" dirty="0" smtClean="0">
                            <a:solidFill>
                              <a:srgbClr val="FF0000"/>
                            </a:solidFill>
                            <a:latin typeface="Cambria Math" panose="02040503050406030204" pitchFamily="18" charset="0"/>
                          </a:rPr>
                        </m:ctrlPr>
                      </m:dPr>
                      <m:e>
                        <m:r>
                          <m:rPr>
                            <m:sty m:val="p"/>
                          </m:rPr>
                          <a:rPr lang="en-US" sz="2400" b="0" i="0" dirty="0" smtClean="0">
                            <a:solidFill>
                              <a:srgbClr val="FF0000"/>
                            </a:solidFill>
                            <a:latin typeface="Cambria Math"/>
                          </a:rPr>
                          <m:t>up</m:t>
                        </m:r>
                      </m:e>
                    </m:d>
                  </m:oMath>
                </a14:m>
                <a:endParaRPr lang="en-US" sz="2400" dirty="0">
                  <a:solidFill>
                    <a:srgbClr val="FF0000"/>
                  </a:solidFill>
                </a:endParaRPr>
              </a:p>
            </p:txBody>
          </p:sp>
        </mc:Choice>
        <mc:Fallback xmlns="">
          <p:sp>
            <p:nvSpPr>
              <p:cNvPr id="104451" name="Rectangle 6"/>
              <p:cNvSpPr>
                <a:spLocks noRot="1" noChangeAspect="1" noMove="1" noResize="1" noEditPoints="1" noAdjustHandles="1" noChangeArrowheads="1" noChangeShapeType="1" noTextEdit="1"/>
              </p:cNvSpPr>
              <p:nvPr/>
            </p:nvSpPr>
            <p:spPr bwMode="auto">
              <a:xfrm>
                <a:off x="869950" y="2138363"/>
                <a:ext cx="7147214" cy="495649"/>
              </a:xfrm>
              <a:prstGeom prst="rect">
                <a:avLst/>
              </a:prstGeom>
              <a:blipFill rotWithShape="1">
                <a:blip r:embed="rId3"/>
                <a:stretch>
                  <a:fillRect l="-6655" t="-120988" b="-177778"/>
                </a:stretch>
              </a:blipFill>
              <a:ln w="9525">
                <a:noFill/>
                <a:miter lim="800000"/>
                <a:headEnd/>
                <a:tailEnd/>
              </a:ln>
            </p:spPr>
            <p:txBody>
              <a:bodyPr/>
              <a:lstStyle/>
              <a:p>
                <a:r>
                  <a:rPr lang="en-US">
                    <a:noFill/>
                  </a:rPr>
                  <a:t> </a:t>
                </a:r>
              </a:p>
            </p:txBody>
          </p:sp>
        </mc:Fallback>
      </mc:AlternateContent>
      <p:sp>
        <p:nvSpPr>
          <p:cNvPr id="52234" name="Rectangle 10"/>
          <p:cNvSpPr>
            <a:spLocks noChangeArrowheads="1"/>
          </p:cNvSpPr>
          <p:nvPr/>
        </p:nvSpPr>
        <p:spPr bwMode="auto">
          <a:xfrm>
            <a:off x="890588" y="5554663"/>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36" name="Rectangle 12"/>
          <p:cNvSpPr>
            <a:spLocks noChangeArrowheads="1"/>
          </p:cNvSpPr>
          <p:nvPr/>
        </p:nvSpPr>
        <p:spPr bwMode="auto">
          <a:xfrm>
            <a:off x="3179763" y="4795838"/>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52241" name="Rectangle 17"/>
          <p:cNvSpPr>
            <a:spLocks noChangeArrowheads="1"/>
          </p:cNvSpPr>
          <p:nvPr/>
        </p:nvSpPr>
        <p:spPr bwMode="auto">
          <a:xfrm>
            <a:off x="6637338" y="4327525"/>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42" name="Rectangle 18"/>
          <p:cNvSpPr>
            <a:spLocks noChangeArrowheads="1"/>
          </p:cNvSpPr>
          <p:nvPr/>
        </p:nvSpPr>
        <p:spPr bwMode="auto">
          <a:xfrm>
            <a:off x="5056188" y="4841875"/>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52243" name="Rectangle 19"/>
              <p:cNvSpPr>
                <a:spLocks noChangeArrowheads="1"/>
              </p:cNvSpPr>
              <p:nvPr/>
            </p:nvSpPr>
            <p:spPr bwMode="auto">
              <a:xfrm>
                <a:off x="1345540" y="4392346"/>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panose="02040503050406030204" pitchFamily="18" charset="0"/>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52243" name="Rectangle 19"/>
              <p:cNvSpPr>
                <a:spLocks noRot="1" noChangeAspect="1" noMove="1" noResize="1" noEditPoints="1" noAdjustHandles="1" noChangeArrowheads="1" noChangeShapeType="1" noTextEdit="1"/>
              </p:cNvSpPr>
              <p:nvPr/>
            </p:nvSpPr>
            <p:spPr bwMode="auto">
              <a:xfrm>
                <a:off x="1345540" y="4392346"/>
                <a:ext cx="575735" cy="453137"/>
              </a:xfrm>
              <a:prstGeom prst="rect">
                <a:avLst/>
              </a:prstGeom>
              <a:blipFill rotWithShape="1">
                <a:blip r:embed="rId4"/>
                <a:stretch>
                  <a:fillRect b="-540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245" name="Rectangle 21"/>
              <p:cNvSpPr>
                <a:spLocks noChangeArrowheads="1"/>
              </p:cNvSpPr>
              <p:nvPr/>
            </p:nvSpPr>
            <p:spPr bwMode="auto">
              <a:xfrm>
                <a:off x="7329488" y="5149850"/>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panose="02040503050406030204" pitchFamily="18" charset="0"/>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52245" name="Rectangle 21"/>
              <p:cNvSpPr>
                <a:spLocks noRot="1" noChangeAspect="1" noMove="1" noResize="1" noEditPoints="1" noAdjustHandles="1" noChangeArrowheads="1" noChangeShapeType="1" noTextEdit="1"/>
              </p:cNvSpPr>
              <p:nvPr/>
            </p:nvSpPr>
            <p:spPr bwMode="auto">
              <a:xfrm>
                <a:off x="7329488" y="5149850"/>
                <a:ext cx="575735" cy="453137"/>
              </a:xfrm>
              <a:prstGeom prst="rect">
                <a:avLst/>
              </a:prstGeom>
              <a:blipFill rotWithShape="1">
                <a:blip r:embed="rId5"/>
                <a:stretch>
                  <a:fillRect b="-5405"/>
                </a:stretch>
              </a:blipFill>
              <a:ln w="9525">
                <a:noFill/>
                <a:miter lim="800000"/>
                <a:headEnd/>
                <a:tailEnd/>
              </a:ln>
            </p:spPr>
            <p:txBody>
              <a:bodyPr/>
              <a:lstStyle/>
              <a:p>
                <a:r>
                  <a:rPr lang="en-US">
                    <a:noFill/>
                  </a:rPr>
                  <a:t> </a:t>
                </a:r>
              </a:p>
            </p:txBody>
          </p:sp>
        </mc:Fallback>
      </mc:AlternateContent>
      <p:sp>
        <p:nvSpPr>
          <p:cNvPr id="52246" name="Line 22"/>
          <p:cNvSpPr>
            <a:spLocks noChangeShapeType="1"/>
          </p:cNvSpPr>
          <p:nvPr/>
        </p:nvSpPr>
        <p:spPr bwMode="auto">
          <a:xfrm>
            <a:off x="4714875" y="3667125"/>
            <a:ext cx="0" cy="2851150"/>
          </a:xfrm>
          <a:prstGeom prst="line">
            <a:avLst/>
          </a:prstGeom>
          <a:noFill/>
          <a:ln w="9525">
            <a:solidFill>
              <a:schemeClr val="tx1"/>
            </a:solidFill>
            <a:round/>
            <a:headEnd/>
            <a:tailEnd/>
          </a:ln>
        </p:spPr>
        <p:txBody>
          <a:bodyPr/>
          <a:lstStyle/>
          <a:p>
            <a:endParaRPr lang="en-US"/>
          </a:p>
        </p:txBody>
      </p:sp>
      <p:sp>
        <p:nvSpPr>
          <p:cNvPr id="52248" name="Rectangle 24"/>
          <p:cNvSpPr>
            <a:spLocks noChangeArrowheads="1"/>
          </p:cNvSpPr>
          <p:nvPr/>
        </p:nvSpPr>
        <p:spPr bwMode="auto">
          <a:xfrm>
            <a:off x="1627188" y="2828924"/>
            <a:ext cx="7567200" cy="461665"/>
          </a:xfrm>
          <a:prstGeom prst="rect">
            <a:avLst/>
          </a:prstGeom>
          <a:noFill/>
          <a:ln w="9525">
            <a:noFill/>
            <a:miter lim="800000"/>
            <a:headEnd/>
            <a:tailEnd/>
          </a:ln>
        </p:spPr>
        <p:txBody>
          <a:bodyPr wrap="none">
            <a:spAutoFit/>
          </a:bodyPr>
          <a:lstStyle/>
          <a:p>
            <a:pPr>
              <a:spcBef>
                <a:spcPct val="50000"/>
              </a:spcBef>
            </a:pPr>
            <a:r>
              <a:rPr lang="en-US" sz="2400" dirty="0">
                <a:solidFill>
                  <a:srgbClr val="FF0000"/>
                </a:solidFill>
              </a:rPr>
              <a:t>Two </a:t>
            </a:r>
            <a:r>
              <a:rPr lang="en-US" sz="2400" dirty="0" smtClean="0">
                <a:solidFill>
                  <a:srgbClr val="FF0000"/>
                </a:solidFill>
              </a:rPr>
              <a:t>equivalent ways </a:t>
            </a:r>
            <a:r>
              <a:rPr lang="en-US" sz="2400" dirty="0">
                <a:solidFill>
                  <a:srgbClr val="FF0000"/>
                </a:solidFill>
              </a:rPr>
              <a:t>to draw the X and Y components</a:t>
            </a:r>
          </a:p>
        </p:txBody>
      </p:sp>
      <p:sp>
        <p:nvSpPr>
          <p:cNvPr id="52249" name="Line 25"/>
          <p:cNvSpPr>
            <a:spLocks noChangeShapeType="1"/>
          </p:cNvSpPr>
          <p:nvPr/>
        </p:nvSpPr>
        <p:spPr bwMode="auto">
          <a:xfrm flipV="1">
            <a:off x="427038" y="5311775"/>
            <a:ext cx="2722562" cy="9525"/>
          </a:xfrm>
          <a:prstGeom prst="line">
            <a:avLst/>
          </a:prstGeom>
          <a:noFill/>
          <a:ln w="38100">
            <a:solidFill>
              <a:srgbClr val="FF0000"/>
            </a:solidFill>
            <a:round/>
            <a:headEnd/>
            <a:tailEnd type="triangle" w="med" len="med"/>
          </a:ln>
        </p:spPr>
        <p:txBody>
          <a:bodyPr/>
          <a:lstStyle/>
          <a:p>
            <a:endParaRPr lang="en-US"/>
          </a:p>
        </p:txBody>
      </p:sp>
      <p:sp>
        <p:nvSpPr>
          <p:cNvPr id="52250" name="Line 26"/>
          <p:cNvSpPr>
            <a:spLocks noChangeShapeType="1"/>
          </p:cNvSpPr>
          <p:nvPr/>
        </p:nvSpPr>
        <p:spPr bwMode="auto">
          <a:xfrm flipH="1" flipV="1">
            <a:off x="3106738" y="4802188"/>
            <a:ext cx="9525" cy="496887"/>
          </a:xfrm>
          <a:prstGeom prst="line">
            <a:avLst/>
          </a:prstGeom>
          <a:noFill/>
          <a:ln w="38100">
            <a:solidFill>
              <a:srgbClr val="FF0000"/>
            </a:solidFill>
            <a:round/>
            <a:headEnd/>
            <a:tailEnd type="triangle" w="med" len="med"/>
          </a:ln>
        </p:spPr>
        <p:txBody>
          <a:bodyPr/>
          <a:lstStyle/>
          <a:p>
            <a:endParaRPr lang="en-US"/>
          </a:p>
        </p:txBody>
      </p:sp>
      <p:sp>
        <p:nvSpPr>
          <p:cNvPr id="52251" name="Line 27"/>
          <p:cNvSpPr>
            <a:spLocks noChangeShapeType="1"/>
          </p:cNvSpPr>
          <p:nvPr/>
        </p:nvSpPr>
        <p:spPr bwMode="auto">
          <a:xfrm flipV="1">
            <a:off x="446088" y="4814888"/>
            <a:ext cx="2673350" cy="496887"/>
          </a:xfrm>
          <a:prstGeom prst="line">
            <a:avLst/>
          </a:prstGeom>
          <a:noFill/>
          <a:ln w="38100">
            <a:solidFill>
              <a:srgbClr val="0000FF"/>
            </a:solidFill>
            <a:round/>
            <a:headEnd/>
            <a:tailEnd type="triangle" w="med" len="med"/>
          </a:ln>
        </p:spPr>
        <p:txBody>
          <a:bodyPr/>
          <a:lstStyle/>
          <a:p>
            <a:endParaRPr lang="en-US"/>
          </a:p>
        </p:txBody>
      </p:sp>
      <p:sp>
        <p:nvSpPr>
          <p:cNvPr id="52252" name="Line 28"/>
          <p:cNvSpPr>
            <a:spLocks noChangeShapeType="1"/>
          </p:cNvSpPr>
          <p:nvPr/>
        </p:nvSpPr>
        <p:spPr bwMode="auto">
          <a:xfrm flipV="1">
            <a:off x="6092825" y="4879975"/>
            <a:ext cx="2722563" cy="9525"/>
          </a:xfrm>
          <a:prstGeom prst="line">
            <a:avLst/>
          </a:prstGeom>
          <a:noFill/>
          <a:ln w="38100">
            <a:solidFill>
              <a:srgbClr val="FF0000"/>
            </a:solidFill>
            <a:round/>
            <a:headEnd/>
            <a:tailEnd type="triangle" w="med" len="med"/>
          </a:ln>
        </p:spPr>
        <p:txBody>
          <a:bodyPr/>
          <a:lstStyle/>
          <a:p>
            <a:endParaRPr lang="en-US"/>
          </a:p>
        </p:txBody>
      </p:sp>
      <p:sp>
        <p:nvSpPr>
          <p:cNvPr id="52253" name="Line 29"/>
          <p:cNvSpPr>
            <a:spLocks noChangeShapeType="1"/>
          </p:cNvSpPr>
          <p:nvPr/>
        </p:nvSpPr>
        <p:spPr bwMode="auto">
          <a:xfrm flipH="1" flipV="1">
            <a:off x="6099175" y="4916488"/>
            <a:ext cx="9525" cy="496887"/>
          </a:xfrm>
          <a:prstGeom prst="line">
            <a:avLst/>
          </a:prstGeom>
          <a:noFill/>
          <a:ln w="38100">
            <a:solidFill>
              <a:srgbClr val="FF0000"/>
            </a:solidFill>
            <a:round/>
            <a:headEnd/>
            <a:tailEnd type="triangle" w="med" len="med"/>
          </a:ln>
        </p:spPr>
        <p:txBody>
          <a:bodyPr/>
          <a:lstStyle/>
          <a:p>
            <a:endParaRPr lang="en-US"/>
          </a:p>
        </p:txBody>
      </p:sp>
      <p:sp>
        <p:nvSpPr>
          <p:cNvPr id="52254" name="Line 30"/>
          <p:cNvSpPr>
            <a:spLocks noChangeShapeType="1"/>
          </p:cNvSpPr>
          <p:nvPr/>
        </p:nvSpPr>
        <p:spPr bwMode="auto">
          <a:xfrm flipV="1">
            <a:off x="6121400" y="4919663"/>
            <a:ext cx="2673350" cy="496887"/>
          </a:xfrm>
          <a:prstGeom prst="line">
            <a:avLst/>
          </a:prstGeom>
          <a:noFill/>
          <a:ln w="38100">
            <a:solidFill>
              <a:srgbClr val="0000FF"/>
            </a:solidFill>
            <a:round/>
            <a:headEnd/>
            <a:tailEnd type="triangle" w="med" len="med"/>
          </a:ln>
        </p:spPr>
        <p:txBody>
          <a:bodyPr/>
          <a:lstStyle/>
          <a:p>
            <a:endParaRPr lang="en-US"/>
          </a:p>
        </p:txBody>
      </p:sp>
      <p:sp>
        <p:nvSpPr>
          <p:cNvPr id="20"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2249"/>
                                        </p:tgtEl>
                                        <p:attrNameLst>
                                          <p:attrName>style.visibility</p:attrName>
                                        </p:attrNameLst>
                                      </p:cBhvr>
                                      <p:to>
                                        <p:strVal val="visible"/>
                                      </p:to>
                                    </p:set>
                                    <p:animEffect transition="in" filter="wipe(left)">
                                      <p:cBhvr>
                                        <p:cTn id="11" dur="500"/>
                                        <p:tgtEl>
                                          <p:spTgt spid="52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2250"/>
                                        </p:tgtEl>
                                        <p:attrNameLst>
                                          <p:attrName>style.visibility</p:attrName>
                                        </p:attrNameLst>
                                      </p:cBhvr>
                                      <p:to>
                                        <p:strVal val="visible"/>
                                      </p:to>
                                    </p:set>
                                    <p:animEffect transition="in" filter="wipe(down)">
                                      <p:cBhvr>
                                        <p:cTn id="16" dur="500"/>
                                        <p:tgtEl>
                                          <p:spTgt spid="522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51"/>
                                        </p:tgtEl>
                                        <p:attrNameLst>
                                          <p:attrName>style.visibility</p:attrName>
                                        </p:attrNameLst>
                                      </p:cBhvr>
                                      <p:to>
                                        <p:strVal val="visible"/>
                                      </p:to>
                                    </p:set>
                                    <p:animEffect transition="in" filter="wipe(left)">
                                      <p:cBhvr>
                                        <p:cTn id="21" dur="500"/>
                                        <p:tgtEl>
                                          <p:spTgt spid="522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2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2253"/>
                                        </p:tgtEl>
                                        <p:attrNameLst>
                                          <p:attrName>style.visibility</p:attrName>
                                        </p:attrNameLst>
                                      </p:cBhvr>
                                      <p:to>
                                        <p:strVal val="visible"/>
                                      </p:to>
                                    </p:set>
                                    <p:animEffect transition="in" filter="wipe(down)">
                                      <p:cBhvr>
                                        <p:cTn id="30" dur="500"/>
                                        <p:tgtEl>
                                          <p:spTgt spid="522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2252"/>
                                        </p:tgtEl>
                                        <p:attrNameLst>
                                          <p:attrName>style.visibility</p:attrName>
                                        </p:attrNameLst>
                                      </p:cBhvr>
                                      <p:to>
                                        <p:strVal val="visible"/>
                                      </p:to>
                                    </p:set>
                                    <p:animEffect transition="in" filter="wipe(left)">
                                      <p:cBhvr>
                                        <p:cTn id="35" dur="500"/>
                                        <p:tgtEl>
                                          <p:spTgt spid="522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2254"/>
                                        </p:tgtEl>
                                        <p:attrNameLst>
                                          <p:attrName>style.visibility</p:attrName>
                                        </p:attrNameLst>
                                      </p:cBhvr>
                                      <p:to>
                                        <p:strVal val="visible"/>
                                      </p:to>
                                    </p:set>
                                    <p:animEffect transition="in" filter="wipe(left)">
                                      <p:cBhvr>
                                        <p:cTn id="40" dur="500"/>
                                        <p:tgtEl>
                                          <p:spTgt spid="522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2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2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24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243"/>
                                        </p:tgtEl>
                                        <p:attrNameLst>
                                          <p:attrName>style.visibility</p:attrName>
                                        </p:attrNameLst>
                                      </p:cBhvr>
                                      <p:to>
                                        <p:strVal val="visible"/>
                                      </p:to>
                                    </p:set>
                                  </p:childTnLst>
                                </p:cTn>
                              </p:par>
                            </p:childTnLst>
                          </p:cTn>
                        </p:par>
                        <p:par>
                          <p:cTn id="57" fill="hold" nodeType="afterGroup">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52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p:bldP spid="52236" grpId="0"/>
      <p:bldP spid="52241" grpId="0"/>
      <p:bldP spid="52242" grpId="0"/>
      <p:bldP spid="52243" grpId="0"/>
      <p:bldP spid="52245" grpId="0"/>
      <p:bldP spid="52246" grpId="0" animBg="1"/>
      <p:bldP spid="52248" grpId="0"/>
      <p:bldP spid="52249" grpId="0" animBg="1"/>
      <p:bldP spid="52250" grpId="0" animBg="1"/>
      <p:bldP spid="52251" grpId="0" animBg="1"/>
      <p:bldP spid="52252" grpId="0" animBg="1"/>
      <p:bldP spid="52253" grpId="0" animBg="1"/>
      <p:bldP spid="5225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72" name="Rectangle 13"/>
          <p:cNvSpPr>
            <a:spLocks noGrp="1" noChangeArrowheads="1"/>
          </p:cNvSpPr>
          <p:nvPr>
            <p:ph idx="1"/>
          </p:nvPr>
        </p:nvSpPr>
        <p:spPr>
          <a:xfrm>
            <a:off x="404813" y="1174750"/>
            <a:ext cx="4014787" cy="711200"/>
          </a:xfrm>
        </p:spPr>
        <p:txBody>
          <a:bodyPr/>
          <a:lstStyle/>
          <a:p>
            <a:pPr eaLnBrk="1" hangingPunct="1">
              <a:lnSpc>
                <a:spcPct val="80000"/>
              </a:lnSpc>
              <a:buFontTx/>
              <a:buNone/>
            </a:pPr>
            <a:r>
              <a:rPr lang="en-US" dirty="0" smtClean="0">
                <a:solidFill>
                  <a:srgbClr val="FF0000"/>
                </a:solidFill>
              </a:rPr>
              <a:t>Solve for magnitude.</a:t>
            </a:r>
            <a:endParaRPr lang="en-US" baseline="-25000" dirty="0" smtClean="0">
              <a:solidFill>
                <a:srgbClr val="FF0000"/>
              </a:solidFill>
            </a:endParaRPr>
          </a:p>
        </p:txBody>
      </p:sp>
      <p:sp>
        <p:nvSpPr>
          <p:cNvPr id="45073" name="Rectangle 16"/>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5074" name="Rectangle 17"/>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smtClean="0">
                <a:solidFill>
                  <a:srgbClr val="FF0000"/>
                </a:solidFill>
              </a:rPr>
              <a:t>59.8 </a:t>
            </a:r>
            <a:r>
              <a:rPr lang="en-US" sz="2400" dirty="0" err="1" smtClean="0">
                <a:solidFill>
                  <a:srgbClr val="FF0000"/>
                </a:solidFill>
              </a:rPr>
              <a:t>lb</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45075" name="Rectangle 19"/>
              <p:cNvSpPr>
                <a:spLocks noChangeArrowheads="1"/>
              </p:cNvSpPr>
              <p:nvPr/>
            </p:nvSpPr>
            <p:spPr bwMode="auto">
              <a:xfrm>
                <a:off x="1159932" y="2817835"/>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panose="02040503050406030204" pitchFamily="18" charset="0"/>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45075" name="Rectangle 19"/>
              <p:cNvSpPr>
                <a:spLocks noRot="1" noChangeAspect="1" noMove="1" noResize="1" noEditPoints="1" noAdjustHandles="1" noChangeArrowheads="1" noChangeShapeType="1" noTextEdit="1"/>
              </p:cNvSpPr>
              <p:nvPr/>
            </p:nvSpPr>
            <p:spPr bwMode="auto">
              <a:xfrm>
                <a:off x="1159932" y="2817835"/>
                <a:ext cx="575735" cy="453137"/>
              </a:xfrm>
              <a:prstGeom prst="rect">
                <a:avLst/>
              </a:prstGeom>
              <a:blipFill rotWithShape="1">
                <a:blip r:embed="rId3"/>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292" name="Text Box 20"/>
              <p:cNvSpPr txBox="1">
                <a:spLocks noChangeArrowheads="1"/>
              </p:cNvSpPr>
              <p:nvPr/>
            </p:nvSpPr>
            <p:spPr bwMode="auto">
              <a:xfrm>
                <a:off x="4551363" y="2460625"/>
                <a:ext cx="4444855" cy="35153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panose="02040503050406030204" pitchFamily="18" charset="0"/>
                            </a:rPr>
                          </m:ctrlPr>
                        </m:sSupPr>
                        <m:e>
                          <m:r>
                            <m:rPr>
                              <m:sty m:val="p"/>
                            </m:rPr>
                            <a:rPr lang="en-US" sz="2400" b="0" i="0" smtClean="0">
                              <a:latin typeface="Cambria Math"/>
                            </a:rPr>
                            <m:t>a</m:t>
                          </m:r>
                        </m:e>
                        <m:sup>
                          <m:r>
                            <a:rPr lang="en-US" sz="2400" b="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r>
                            <m:rPr>
                              <m:sty m:val="p"/>
                            </m:rPr>
                            <a:rPr lang="en-US" sz="2400" b="0" i="0" smtClean="0">
                              <a:latin typeface="Cambria Math"/>
                            </a:rPr>
                            <m:t>b</m:t>
                          </m:r>
                        </m:e>
                        <m:sup>
                          <m:r>
                            <a:rPr lang="en-US" sz="2400" b="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r>
                            <m:rPr>
                              <m:sty m:val="p"/>
                            </m:rPr>
                            <a:rPr lang="en-US" sz="2400" b="0" i="0" smtClean="0">
                              <a:latin typeface="Cambria Math"/>
                            </a:rPr>
                            <m:t>c</m:t>
                          </m:r>
                        </m:e>
                        <m:sup>
                          <m:r>
                            <a:rPr lang="en-US" sz="2400" b="0" i="0" smtClean="0">
                              <a:latin typeface="Cambria Math"/>
                            </a:rPr>
                            <m:t>2</m:t>
                          </m:r>
                        </m:sup>
                      </m:sSup>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panose="02040503050406030204" pitchFamily="18" charset="0"/>
                            </a:rPr>
                          </m:ctrlPr>
                        </m:sSupPr>
                        <m:e>
                          <m:r>
                            <a:rPr lang="en-US" sz="2400" b="0" i="0" smtClean="0">
                              <a:latin typeface="Cambria Math"/>
                            </a:rPr>
                            <m:t>(59.8 </m:t>
                          </m:r>
                          <m:r>
                            <m:rPr>
                              <m:sty m:val="p"/>
                            </m:rPr>
                            <a:rPr lang="en-US" sz="2400" b="0" i="0" smtClean="0">
                              <a:latin typeface="Cambria Math"/>
                            </a:rPr>
                            <m:t>lb</m:t>
                          </m:r>
                          <m:r>
                            <a:rPr lang="en-US" sz="2400" b="0" i="0" smtClean="0">
                              <a:latin typeface="Cambria Math"/>
                            </a:rPr>
                            <m:t>)</m:t>
                          </m:r>
                        </m:e>
                        <m:sup>
                          <m:r>
                            <a:rPr lang="en-US" sz="240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r>
                            <a:rPr lang="en-US" sz="2400" b="0" i="0" smtClean="0">
                              <a:latin typeface="Cambria Math"/>
                            </a:rPr>
                            <m:t>(496.4 </m:t>
                          </m:r>
                          <m:r>
                            <m:rPr>
                              <m:sty m:val="p"/>
                            </m:rPr>
                            <a:rPr lang="en-US" sz="2400" b="0" i="0" smtClean="0">
                              <a:latin typeface="Cambria Math"/>
                            </a:rPr>
                            <m:t>lb</m:t>
                          </m:r>
                          <m:r>
                            <a:rPr lang="en-US" sz="2400" b="0" i="0" smtClean="0">
                              <a:latin typeface="Cambria Math"/>
                            </a:rPr>
                            <m:t>)</m:t>
                          </m:r>
                        </m:e>
                        <m:sup>
                          <m:r>
                            <a:rPr lang="en-US" sz="2400" b="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sSub>
                            <m:sSubPr>
                              <m:ctrlPr>
                                <a:rPr lang="en-US" sz="2400" b="0" i="1" smtClean="0">
                                  <a:latin typeface="Cambria Math" panose="02040503050406030204" pitchFamily="18" charset="0"/>
                                </a:rPr>
                              </m:ctrlPr>
                            </m:sSubPr>
                            <m:e>
                              <m:r>
                                <m:rPr>
                                  <m:sty m:val="p"/>
                                </m:rPr>
                                <a:rPr lang="en-US" sz="2400" b="0" i="0" smtClean="0">
                                  <a:latin typeface="Cambria Math"/>
                                </a:rPr>
                                <m:t>F</m:t>
                              </m:r>
                            </m:e>
                            <m:sub>
                              <m:r>
                                <m:rPr>
                                  <m:sty m:val="p"/>
                                </m:rPr>
                                <a:rPr lang="en-US" sz="2400" b="0" i="0" smtClean="0">
                                  <a:latin typeface="Cambria Math"/>
                                </a:rPr>
                                <m:t>R</m:t>
                              </m:r>
                            </m:sub>
                          </m:sSub>
                        </m:e>
                        <m:sup>
                          <m:r>
                            <a:rPr lang="en-US" sz="2400" b="0" i="0" smtClean="0">
                              <a:latin typeface="Cambria Math"/>
                            </a:rPr>
                            <m:t>2</m:t>
                          </m:r>
                        </m:sup>
                      </m:sSup>
                    </m:oMath>
                  </m:oMathPara>
                </a14:m>
                <a:endParaRPr lang="en-US" sz="2400" b="0" dirty="0" smtClean="0"/>
              </a:p>
              <a:p>
                <a:pPr>
                  <a:spcBef>
                    <a:spcPct val="50000"/>
                  </a:spcBef>
                </a:pPr>
                <a:endParaRPr lang="en-US" sz="2400" baseline="30000" dirty="0" smtClean="0"/>
              </a:p>
              <a:p>
                <a:pPr>
                  <a:spcBef>
                    <a:spcPct val="50000"/>
                  </a:spcBef>
                </a:pPr>
                <a14:m>
                  <m:oMathPara xmlns:m="http://schemas.openxmlformats.org/officeDocument/2006/math">
                    <m:oMathParaPr>
                      <m:jc m:val="left"/>
                    </m:oMathParaPr>
                    <m:oMath xmlns:m="http://schemas.openxmlformats.org/officeDocument/2006/math">
                      <m:rad>
                        <m:radPr>
                          <m:degHide m:val="on"/>
                          <m:ctrlPr>
                            <a:rPr lang="en-US" sz="2400" i="1">
                              <a:latin typeface="Cambria Math" panose="02040503050406030204" pitchFamily="18" charset="0"/>
                            </a:rPr>
                          </m:ctrlPr>
                        </m:radPr>
                        <m:deg/>
                        <m:e>
                          <m:d>
                            <m:dPr>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a:latin typeface="Cambria Math"/>
                                    </a:rPr>
                                    <m:t>59.8 </m:t>
                                  </m:r>
                                  <m:r>
                                    <m:rPr>
                                      <m:sty m:val="p"/>
                                    </m:rPr>
                                    <a:rPr lang="en-US" sz="2400">
                                      <a:latin typeface="Cambria Math"/>
                                    </a:rPr>
                                    <m:t>lb</m:t>
                                  </m:r>
                                </m:e>
                                <m:sup>
                                  <m:r>
                                    <a:rPr lang="en-US" sz="2400">
                                      <a:latin typeface="Cambria Math"/>
                                    </a:rPr>
                                    <m:t>2</m:t>
                                  </m:r>
                                </m:sup>
                              </m:sSup>
                            </m:e>
                          </m:d>
                          <m:r>
                            <a:rPr lang="en-US" sz="2400">
                              <a:latin typeface="Cambria Math"/>
                            </a:rPr>
                            <m:t>+</m:t>
                          </m:r>
                          <m:d>
                            <m:dPr>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a:latin typeface="Cambria Math"/>
                                    </a:rPr>
                                    <m:t>496.4 </m:t>
                                  </m:r>
                                  <m:r>
                                    <m:rPr>
                                      <m:sty m:val="p"/>
                                    </m:rPr>
                                    <a:rPr lang="en-US" sz="2400">
                                      <a:latin typeface="Cambria Math"/>
                                    </a:rPr>
                                    <m:t>lb</m:t>
                                  </m:r>
                                </m:e>
                                <m:sup>
                                  <m:r>
                                    <a:rPr lang="en-US" sz="2400">
                                      <a:latin typeface="Cambria Math"/>
                                    </a:rPr>
                                    <m:t>2</m:t>
                                  </m:r>
                                </m:sup>
                              </m:sSup>
                            </m:e>
                          </m:d>
                        </m:e>
                      </m:rad>
                      <m:r>
                        <a:rPr lang="en-US" sz="2400">
                          <a:latin typeface="Cambria Math"/>
                        </a:rPr>
                        <m:t>=</m:t>
                      </m:r>
                      <m:sSub>
                        <m:sSubPr>
                          <m:ctrlPr>
                            <a:rPr lang="en-US" sz="2400" i="1">
                              <a:latin typeface="Cambria Math" panose="02040503050406030204" pitchFamily="18" charset="0"/>
                            </a:rPr>
                          </m:ctrlPr>
                        </m:sSubPr>
                        <m:e>
                          <m:r>
                            <m:rPr>
                              <m:sty m:val="p"/>
                            </m:rPr>
                            <a:rPr lang="en-US" sz="2400">
                              <a:latin typeface="Cambria Math"/>
                            </a:rPr>
                            <m:t>F</m:t>
                          </m:r>
                        </m:e>
                        <m:sub>
                          <m:r>
                            <m:rPr>
                              <m:sty m:val="p"/>
                            </m:rPr>
                            <a:rPr lang="en-US" sz="2400">
                              <a:latin typeface="Cambria Math"/>
                            </a:rPr>
                            <m:t>R</m:t>
                          </m:r>
                        </m:sub>
                      </m:sSub>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r>
                            <m:rPr>
                              <m:sty m:val="p"/>
                            </m:rPr>
                            <a:rPr lang="en-US" sz="2400" b="0" i="0" smtClean="0">
                              <a:latin typeface="Cambria Math"/>
                            </a:rPr>
                            <m:t>R</m:t>
                          </m:r>
                        </m:sub>
                      </m:sSub>
                      <m:r>
                        <a:rPr lang="en-US" sz="2400" b="0" i="0" smtClean="0">
                          <a:latin typeface="Cambria Math"/>
                        </a:rPr>
                        <m:t>=500.0 </m:t>
                      </m:r>
                      <m:r>
                        <m:rPr>
                          <m:sty m:val="p"/>
                        </m:rPr>
                        <a:rPr lang="en-US" sz="2400" b="0" i="0" smtClean="0">
                          <a:latin typeface="Cambria Math"/>
                        </a:rPr>
                        <m:t>lb</m:t>
                      </m:r>
                    </m:oMath>
                  </m:oMathPara>
                </a14:m>
                <a:endParaRPr lang="en-US" sz="2400" dirty="0"/>
              </a:p>
              <a:p>
                <a:pPr>
                  <a:spcBef>
                    <a:spcPct val="50000"/>
                  </a:spcBef>
                </a:pPr>
                <a:endParaRPr lang="en-US" sz="2400" baseline="30000" dirty="0"/>
              </a:p>
              <a:p>
                <a:pPr>
                  <a:spcBef>
                    <a:spcPct val="50000"/>
                  </a:spcBef>
                </a:pPr>
                <a:endParaRPr lang="en-US" sz="2400" baseline="30000" dirty="0"/>
              </a:p>
            </p:txBody>
          </p:sp>
        </mc:Choice>
        <mc:Fallback xmlns="">
          <p:sp>
            <p:nvSpPr>
              <p:cNvPr id="54292" name="Text Box 20"/>
              <p:cNvSpPr txBox="1">
                <a:spLocks noRot="1" noChangeAspect="1" noMove="1" noResize="1" noEditPoints="1" noAdjustHandles="1" noChangeArrowheads="1" noChangeShapeType="1" noTextEdit="1"/>
              </p:cNvSpPr>
              <p:nvPr/>
            </p:nvSpPr>
            <p:spPr bwMode="auto">
              <a:xfrm>
                <a:off x="4551363" y="2460625"/>
                <a:ext cx="4444855" cy="3515321"/>
              </a:xfrm>
              <a:prstGeom prst="rect">
                <a:avLst/>
              </a:prstGeom>
              <a:blipFill rotWithShape="1">
                <a:blip r:embed="rId4"/>
                <a:stretch>
                  <a:fillRect l="-412"/>
                </a:stretch>
              </a:blipFill>
              <a:ln w="9525">
                <a:noFill/>
                <a:miter lim="800000"/>
                <a:headEnd/>
                <a:tailEnd/>
              </a:ln>
            </p:spPr>
            <p:txBody>
              <a:bodyPr/>
              <a:lstStyle/>
              <a:p>
                <a:r>
                  <a:rPr lang="en-US">
                    <a:noFill/>
                  </a:rPr>
                  <a:t> </a:t>
                </a:r>
              </a:p>
            </p:txBody>
          </p:sp>
        </mc:Fallback>
      </mc:AlternateContent>
      <p:sp>
        <p:nvSpPr>
          <p:cNvPr id="54294" name="Text Box 22"/>
          <p:cNvSpPr txBox="1">
            <a:spLocks noChangeArrowheads="1"/>
          </p:cNvSpPr>
          <p:nvPr/>
        </p:nvSpPr>
        <p:spPr bwMode="auto">
          <a:xfrm>
            <a:off x="2622550" y="5716389"/>
            <a:ext cx="4148138"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Magnitude is </a:t>
            </a:r>
            <a:r>
              <a:rPr lang="en-US" sz="2800" dirty="0" smtClean="0">
                <a:solidFill>
                  <a:srgbClr val="FF0000"/>
                </a:solidFill>
              </a:rPr>
              <a:t>500. </a:t>
            </a:r>
            <a:r>
              <a:rPr lang="en-US" sz="2800" dirty="0" err="1">
                <a:solidFill>
                  <a:srgbClr val="FF0000"/>
                </a:solidFill>
              </a:rPr>
              <a:t>lb</a:t>
            </a:r>
            <a:endParaRPr lang="en-US" sz="2800" dirty="0">
              <a:solidFill>
                <a:srgbClr val="FF0000"/>
              </a:solidFill>
            </a:endParaRPr>
          </a:p>
        </p:txBody>
      </p:sp>
      <p:sp>
        <p:nvSpPr>
          <p:cNvPr id="45078" name="Line 29"/>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5079" name="Line 30"/>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5080" name="Line 31"/>
          <p:cNvSpPr>
            <a:spLocks noChangeShapeType="1"/>
          </p:cNvSpPr>
          <p:nvPr/>
        </p:nvSpPr>
        <p:spPr bwMode="auto">
          <a:xfrm flipV="1">
            <a:off x="320675" y="3132138"/>
            <a:ext cx="2673350" cy="496887"/>
          </a:xfrm>
          <a:prstGeom prst="line">
            <a:avLst/>
          </a:prstGeom>
          <a:noFill/>
          <a:ln w="38100">
            <a:solidFill>
              <a:srgbClr val="0000FF"/>
            </a:solidFill>
            <a:round/>
            <a:headEnd/>
            <a:tailEnd type="triangle" w="med" len="med"/>
          </a:ln>
        </p:spPr>
        <p:txBody>
          <a:bodyPr/>
          <a:lstStyle/>
          <a:p>
            <a:endParaRPr lang="en-US"/>
          </a:p>
        </p:txBody>
      </p:sp>
      <p:sp>
        <p:nvSpPr>
          <p:cNvPr id="15"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9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08" name="Rectangle 5"/>
          <p:cNvSpPr>
            <a:spLocks noGrp="1" noChangeArrowheads="1"/>
          </p:cNvSpPr>
          <p:nvPr>
            <p:ph type="body" sz="half" idx="1"/>
          </p:nvPr>
        </p:nvSpPr>
        <p:spPr>
          <a:xfrm>
            <a:off x="411020" y="1173016"/>
            <a:ext cx="4081464" cy="692727"/>
          </a:xfrm>
        </p:spPr>
        <p:txBody>
          <a:bodyPr/>
          <a:lstStyle/>
          <a:p>
            <a:pPr eaLnBrk="1" hangingPunct="1">
              <a:lnSpc>
                <a:spcPct val="80000"/>
              </a:lnSpc>
              <a:buFontTx/>
              <a:buNone/>
            </a:pPr>
            <a:r>
              <a:rPr lang="en-US" sz="3200" dirty="0" smtClean="0">
                <a:solidFill>
                  <a:srgbClr val="FF0000"/>
                </a:solidFill>
              </a:rPr>
              <a:t>Solve for direction.</a:t>
            </a:r>
          </a:p>
        </p:txBody>
      </p:sp>
      <p:graphicFrame>
        <p:nvGraphicFramePr>
          <p:cNvPr id="46102" name="Object 22"/>
          <p:cNvGraphicFramePr>
            <a:graphicFrameLocks noGrp="1" noChangeAspect="1"/>
          </p:cNvGraphicFramePr>
          <p:nvPr>
            <p:ph sz="quarter" idx="2"/>
          </p:nvPr>
        </p:nvGraphicFramePr>
        <p:xfrm>
          <a:off x="1593850" y="3365500"/>
          <a:ext cx="192088" cy="280988"/>
        </p:xfrm>
        <a:graphic>
          <a:graphicData uri="http://schemas.openxmlformats.org/presentationml/2006/ole">
            <mc:AlternateContent xmlns:mc="http://schemas.openxmlformats.org/markup-compatibility/2006">
              <mc:Choice xmlns:v="urn:schemas-microsoft-com:vml" Requires="v">
                <p:oleObj spid="_x0000_s46232" name="Equation" r:id="rId4" imgW="190500" imgH="279400" progId="Equation.DSMT4">
                  <p:embed/>
                </p:oleObj>
              </mc:Choice>
              <mc:Fallback>
                <p:oleObj name="Equation" r:id="rId4" imgW="190500" imgH="279400" progId="Equation.DSMT4">
                  <p:embed/>
                  <p:pic>
                    <p:nvPicPr>
                      <p:cNvPr id="0" name="Picture 2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850" y="3365500"/>
                        <a:ext cx="192088"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6" name="Object 23"/>
          <p:cNvGraphicFramePr>
            <a:graphicFrameLocks noGrp="1" noChangeAspect="1"/>
          </p:cNvGraphicFramePr>
          <p:nvPr>
            <p:ph sz="quarter" idx="3"/>
            <p:extLst>
              <p:ext uri="{D42A27DB-BD31-4B8C-83A1-F6EECF244321}">
                <p14:modId xmlns:p14="http://schemas.microsoft.com/office/powerpoint/2010/main" val="2760315774"/>
              </p:ext>
            </p:extLst>
          </p:nvPr>
        </p:nvGraphicFramePr>
        <p:xfrm>
          <a:off x="5767388" y="3378200"/>
          <a:ext cx="2036762" cy="738188"/>
        </p:xfrm>
        <a:graphic>
          <a:graphicData uri="http://schemas.openxmlformats.org/presentationml/2006/ole">
            <mc:AlternateContent xmlns:mc="http://schemas.openxmlformats.org/markup-compatibility/2006">
              <mc:Choice xmlns:v="urn:schemas-microsoft-com:vml" Requires="v">
                <p:oleObj spid="_x0000_s46233" name="Equation" r:id="rId6" imgW="2171520" imgH="787320" progId="Equation.DSMT4">
                  <p:embed/>
                </p:oleObj>
              </mc:Choice>
              <mc:Fallback>
                <p:oleObj name="Equation" r:id="rId6" imgW="2171520" imgH="787320" progId="Equation.DSMT4">
                  <p:embed/>
                  <p:pic>
                    <p:nvPicPr>
                      <p:cNvPr id="0" name="Picture 23"/>
                      <p:cNvPicPr>
                        <a:picLocks noGrp="1" noChangeAspect="1" noChangeArrowheads="1"/>
                      </p:cNvPicPr>
                      <p:nvPr/>
                    </p:nvPicPr>
                    <p:blipFill>
                      <a:blip r:embed="rId7"/>
                      <a:srcRect/>
                      <a:stretch>
                        <a:fillRect/>
                      </a:stretch>
                    </p:blipFill>
                    <p:spPr bwMode="auto">
                      <a:xfrm>
                        <a:off x="5767388" y="3378200"/>
                        <a:ext cx="2036762"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109" name="Line 6"/>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6110" name="Line 7"/>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6111" name="Rectangle 8"/>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6112" name="Rectangle 9"/>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46113" name="Line 10"/>
          <p:cNvSpPr>
            <a:spLocks noChangeShapeType="1"/>
          </p:cNvSpPr>
          <p:nvPr/>
        </p:nvSpPr>
        <p:spPr bwMode="auto">
          <a:xfrm flipV="1">
            <a:off x="320675" y="3113088"/>
            <a:ext cx="2644775" cy="515937"/>
          </a:xfrm>
          <a:prstGeom prst="line">
            <a:avLst/>
          </a:prstGeom>
          <a:noFill/>
          <a:ln w="38100">
            <a:solidFill>
              <a:srgbClr val="0000FF"/>
            </a:solidFill>
            <a:round/>
            <a:headEnd/>
            <a:tailEnd type="triangle" w="med" len="med"/>
          </a:ln>
        </p:spPr>
        <p:txBody>
          <a:bodyPr/>
          <a:lstStyle/>
          <a:p>
            <a:endParaRPr lang="en-US"/>
          </a:p>
        </p:txBody>
      </p:sp>
      <p:sp>
        <p:nvSpPr>
          <p:cNvPr id="46114" name="Rectangle 11"/>
          <p:cNvSpPr>
            <a:spLocks noChangeArrowheads="1"/>
          </p:cNvSpPr>
          <p:nvPr/>
        </p:nvSpPr>
        <p:spPr bwMode="auto">
          <a:xfrm>
            <a:off x="958850" y="2860675"/>
            <a:ext cx="1109599" cy="461665"/>
          </a:xfrm>
          <a:prstGeom prst="rect">
            <a:avLst/>
          </a:prstGeom>
          <a:noFill/>
          <a:ln w="9525">
            <a:noFill/>
            <a:miter lim="800000"/>
            <a:headEnd/>
            <a:tailEnd/>
          </a:ln>
        </p:spPr>
        <p:txBody>
          <a:bodyPr wrap="none">
            <a:spAutoFit/>
          </a:bodyPr>
          <a:lstStyle/>
          <a:p>
            <a:r>
              <a:rPr lang="en-US" sz="2400" dirty="0" smtClean="0">
                <a:solidFill>
                  <a:srgbClr val="0000FF"/>
                </a:solidFill>
              </a:rPr>
              <a:t>500. </a:t>
            </a:r>
            <a:r>
              <a:rPr lang="en-US" sz="2400" dirty="0" err="1">
                <a:solidFill>
                  <a:srgbClr val="0000FF"/>
                </a:solidFill>
              </a:rPr>
              <a:t>lb</a:t>
            </a:r>
            <a:endParaRPr lang="en-US" sz="2400" baseline="-25000" dirty="0">
              <a:solidFill>
                <a:srgbClr val="0000FF"/>
              </a:solidFill>
            </a:endParaRPr>
          </a:p>
        </p:txBody>
      </p:sp>
      <p:sp>
        <p:nvSpPr>
          <p:cNvPr id="55308" name="Text Box 12"/>
          <p:cNvSpPr txBox="1">
            <a:spLocks noChangeArrowheads="1"/>
          </p:cNvSpPr>
          <p:nvPr/>
        </p:nvSpPr>
        <p:spPr bwMode="auto">
          <a:xfrm>
            <a:off x="366713" y="5667375"/>
            <a:ext cx="8469312" cy="457200"/>
          </a:xfrm>
          <a:prstGeom prst="rect">
            <a:avLst/>
          </a:prstGeom>
          <a:noFill/>
          <a:ln w="9525">
            <a:noFill/>
            <a:miter lim="800000"/>
            <a:headEnd/>
            <a:tailEnd/>
          </a:ln>
        </p:spPr>
        <p:txBody>
          <a:bodyPr>
            <a:spAutoFit/>
          </a:bodyPr>
          <a:lstStyle/>
          <a:p>
            <a:pPr>
              <a:spcBef>
                <a:spcPct val="50000"/>
              </a:spcBef>
            </a:pPr>
            <a:r>
              <a:rPr lang="en-US" sz="2400"/>
              <a:t>Direction is 7</a:t>
            </a:r>
            <a:r>
              <a:rPr lang="en-US" sz="2400">
                <a:cs typeface="Arial" charset="0"/>
              </a:rPr>
              <a:t>° </a:t>
            </a:r>
            <a:r>
              <a:rPr lang="en-US" sz="2400"/>
              <a:t>counterclockwise from the positive x-axis.</a:t>
            </a:r>
          </a:p>
        </p:txBody>
      </p:sp>
      <p:graphicFrame>
        <p:nvGraphicFramePr>
          <p:cNvPr id="55309" name="Object 24"/>
          <p:cNvGraphicFramePr>
            <a:graphicFrameLocks noChangeAspect="1"/>
          </p:cNvGraphicFramePr>
          <p:nvPr/>
        </p:nvGraphicFramePr>
        <p:xfrm>
          <a:off x="5718175" y="1589088"/>
          <a:ext cx="1397000" cy="774700"/>
        </p:xfrm>
        <a:graphic>
          <a:graphicData uri="http://schemas.openxmlformats.org/presentationml/2006/ole">
            <mc:AlternateContent xmlns:mc="http://schemas.openxmlformats.org/markup-compatibility/2006">
              <mc:Choice xmlns:v="urn:schemas-microsoft-com:vml" Requires="v">
                <p:oleObj spid="_x0000_s46234" name="Equation" r:id="rId8" imgW="1396394" imgH="774364" progId="Equation.DSMT4">
                  <p:embed/>
                </p:oleObj>
              </mc:Choice>
              <mc:Fallback>
                <p:oleObj name="Equation" r:id="rId8" imgW="1396394" imgH="774364"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8175" y="1589088"/>
                        <a:ext cx="13970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116" name="Arc 16"/>
          <p:cNvSpPr>
            <a:spLocks/>
          </p:cNvSpPr>
          <p:nvPr/>
        </p:nvSpPr>
        <p:spPr bwMode="auto">
          <a:xfrm>
            <a:off x="1487488" y="3424238"/>
            <a:ext cx="88900" cy="20478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55315" name="Object 25"/>
          <p:cNvGraphicFramePr>
            <a:graphicFrameLocks noChangeAspect="1"/>
          </p:cNvGraphicFramePr>
          <p:nvPr>
            <p:extLst>
              <p:ext uri="{D42A27DB-BD31-4B8C-83A1-F6EECF244321}">
                <p14:modId xmlns:p14="http://schemas.microsoft.com/office/powerpoint/2010/main" val="2834979883"/>
              </p:ext>
            </p:extLst>
          </p:nvPr>
        </p:nvGraphicFramePr>
        <p:xfrm>
          <a:off x="5772150" y="2608263"/>
          <a:ext cx="1968500" cy="838200"/>
        </p:xfrm>
        <a:graphic>
          <a:graphicData uri="http://schemas.openxmlformats.org/presentationml/2006/ole">
            <mc:AlternateContent xmlns:mc="http://schemas.openxmlformats.org/markup-compatibility/2006">
              <mc:Choice xmlns:v="urn:schemas-microsoft-com:vml" Requires="v">
                <p:oleObj spid="_x0000_s46235" name="Equation" r:id="rId10" imgW="1968480" imgH="838080" progId="Equation.DSMT4">
                  <p:embed/>
                </p:oleObj>
              </mc:Choice>
              <mc:Fallback>
                <p:oleObj name="Equation" r:id="rId10" imgW="1968480" imgH="838080" progId="Equation.DSMT4">
                  <p:embed/>
                  <p:pic>
                    <p:nvPicPr>
                      <p:cNvPr id="0" name="Picture 25"/>
                      <p:cNvPicPr>
                        <a:picLocks noChangeAspect="1" noChangeArrowheads="1"/>
                      </p:cNvPicPr>
                      <p:nvPr/>
                    </p:nvPicPr>
                    <p:blipFill>
                      <a:blip r:embed="rId11"/>
                      <a:srcRect/>
                      <a:stretch>
                        <a:fillRect/>
                      </a:stretch>
                    </p:blipFill>
                    <p:spPr bwMode="auto">
                      <a:xfrm>
                        <a:off x="5772150" y="2608263"/>
                        <a:ext cx="19685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8" name="Object 26"/>
          <p:cNvGraphicFramePr>
            <a:graphicFrameLocks noChangeAspect="1"/>
          </p:cNvGraphicFramePr>
          <p:nvPr/>
        </p:nvGraphicFramePr>
        <p:xfrm>
          <a:off x="5778500" y="4835525"/>
          <a:ext cx="733425" cy="269875"/>
        </p:xfrm>
        <a:graphic>
          <a:graphicData uri="http://schemas.openxmlformats.org/presentationml/2006/ole">
            <mc:AlternateContent xmlns:mc="http://schemas.openxmlformats.org/markup-compatibility/2006">
              <mc:Choice xmlns:v="urn:schemas-microsoft-com:vml" Requires="v">
                <p:oleObj spid="_x0000_s46236" name="Equation" r:id="rId12" imgW="761669" imgH="279279" progId="Equation.DSMT4">
                  <p:embed/>
                </p:oleObj>
              </mc:Choice>
              <mc:Fallback>
                <p:oleObj name="Equation" r:id="rId12" imgW="761669" imgH="279279" progId="Equation.DSMT4">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78500" y="4835525"/>
                        <a:ext cx="73342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Rectangle 2"/>
          <p:cNvSpPr txBox="1">
            <a:spLocks noChangeArrowheads="1"/>
          </p:cNvSpPr>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eaLnBrk="1" hangingPunct="1"/>
            <a:r>
              <a:rPr lang="en-US" sz="4000" kern="0"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4"/>
          <p:cNvSpPr>
            <a:spLocks noGrp="1" noChangeArrowheads="1"/>
          </p:cNvSpPr>
          <p:nvPr>
            <p:ph type="title"/>
          </p:nvPr>
        </p:nvSpPr>
        <p:spPr/>
        <p:txBody>
          <a:bodyPr/>
          <a:lstStyle/>
          <a:p>
            <a:pPr eaLnBrk="1" hangingPunct="1"/>
            <a:r>
              <a:rPr lang="en-US" smtClean="0"/>
              <a:t>Resultant Force</a:t>
            </a:r>
          </a:p>
        </p:txBody>
      </p:sp>
      <p:sp>
        <p:nvSpPr>
          <p:cNvPr id="112642" name="Rectangle 6"/>
          <p:cNvSpPr>
            <a:spLocks noGrp="1" noChangeArrowheads="1"/>
          </p:cNvSpPr>
          <p:nvPr>
            <p:ph idx="1"/>
          </p:nvPr>
        </p:nvSpPr>
        <p:spPr>
          <a:xfrm>
            <a:off x="446088" y="1146175"/>
            <a:ext cx="7296150" cy="755650"/>
          </a:xfrm>
        </p:spPr>
        <p:txBody>
          <a:bodyPr/>
          <a:lstStyle/>
          <a:p>
            <a:pPr eaLnBrk="1" hangingPunct="1">
              <a:buFontTx/>
              <a:buNone/>
            </a:pPr>
            <a:r>
              <a:rPr lang="en-US" smtClean="0">
                <a:solidFill>
                  <a:srgbClr val="FF0000"/>
                </a:solidFill>
              </a:rPr>
              <a:t>Draw the resultant force (F</a:t>
            </a:r>
            <a:r>
              <a:rPr lang="en-US" baseline="-25000" smtClean="0">
                <a:solidFill>
                  <a:srgbClr val="FF0000"/>
                </a:solidFill>
              </a:rPr>
              <a:t>R</a:t>
            </a:r>
            <a:r>
              <a:rPr lang="en-US" smtClean="0">
                <a:solidFill>
                  <a:srgbClr val="FF0000"/>
                </a:solidFill>
              </a:rPr>
              <a:t>)</a:t>
            </a:r>
          </a:p>
        </p:txBody>
      </p:sp>
      <p:sp>
        <p:nvSpPr>
          <p:cNvPr id="59397" name="Text Box 5"/>
          <p:cNvSpPr txBox="1">
            <a:spLocks noChangeArrowheads="1"/>
          </p:cNvSpPr>
          <p:nvPr/>
        </p:nvSpPr>
        <p:spPr bwMode="auto">
          <a:xfrm>
            <a:off x="1309688" y="1874838"/>
            <a:ext cx="647223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a:t>
            </a:r>
            <a:r>
              <a:rPr lang="en-US" sz="2800" dirty="0" smtClean="0">
                <a:solidFill>
                  <a:srgbClr val="0000FF"/>
                </a:solidFill>
              </a:rPr>
              <a:t> 500.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a:t>
            </a:r>
            <a:r>
              <a:rPr lang="en-US" sz="2800" dirty="0" smtClean="0">
                <a:solidFill>
                  <a:srgbClr val="0000FF"/>
                </a:solidFill>
              </a:rPr>
              <a:t> </a:t>
            </a:r>
            <a:r>
              <a:rPr lang="en-US" sz="2800" dirty="0">
                <a:solidFill>
                  <a:srgbClr val="0000FF"/>
                </a:solidFill>
              </a:rPr>
              <a:t>7</a:t>
            </a:r>
            <a:r>
              <a:rPr lang="en-US" sz="2800" dirty="0">
                <a:solidFill>
                  <a:srgbClr val="0000FF"/>
                </a:solidFill>
                <a:cs typeface="Arial" charset="0"/>
              </a:rPr>
              <a:t>° </a:t>
            </a:r>
            <a:r>
              <a:rPr lang="en-US" sz="2800" dirty="0" smtClean="0">
                <a:solidFill>
                  <a:srgbClr val="0000FF"/>
                </a:solidFill>
                <a:cs typeface="Arial" charset="0"/>
              </a:rPr>
              <a:t>CCW from </a:t>
            </a:r>
            <a:r>
              <a:rPr lang="en-US" sz="2800" dirty="0">
                <a:solidFill>
                  <a:srgbClr val="0000FF"/>
                </a:solidFill>
                <a:cs typeface="Arial" charset="0"/>
              </a:rPr>
              <a:t>positive x-axis</a:t>
            </a:r>
          </a:p>
          <a:p>
            <a:pPr>
              <a:spcBef>
                <a:spcPct val="50000"/>
              </a:spcBef>
            </a:pPr>
            <a:r>
              <a:rPr lang="en-US" sz="2800" dirty="0" smtClean="0">
                <a:solidFill>
                  <a:srgbClr val="0000FF"/>
                </a:solidFill>
                <a:cs typeface="Arial" charset="0"/>
              </a:rPr>
              <a:t>Sense = </a:t>
            </a:r>
            <a:r>
              <a:rPr lang="en-US" sz="2800" dirty="0">
                <a:solidFill>
                  <a:srgbClr val="0000FF"/>
                </a:solidFill>
                <a:cs typeface="Arial" charset="0"/>
              </a:rPr>
              <a:t>right and up</a:t>
            </a:r>
          </a:p>
        </p:txBody>
      </p:sp>
      <p:sp>
        <p:nvSpPr>
          <p:cNvPr id="59403" name="Line 11"/>
          <p:cNvSpPr>
            <a:spLocks noChangeShapeType="1"/>
          </p:cNvSpPr>
          <p:nvPr/>
        </p:nvSpPr>
        <p:spPr bwMode="auto">
          <a:xfrm flipV="1">
            <a:off x="1609725" y="4630738"/>
            <a:ext cx="4903788" cy="808037"/>
          </a:xfrm>
          <a:prstGeom prst="line">
            <a:avLst/>
          </a:prstGeom>
          <a:noFill/>
          <a:ln w="57150">
            <a:solidFill>
              <a:srgbClr val="FF0000"/>
            </a:solidFill>
            <a:round/>
            <a:headEnd/>
            <a:tailEnd type="triangle" w="med" len="med"/>
          </a:ln>
        </p:spPr>
        <p:txBody>
          <a:bodyPr/>
          <a:lstStyle/>
          <a:p>
            <a:endParaRPr lang="en-US"/>
          </a:p>
        </p:txBody>
      </p:sp>
      <p:sp>
        <p:nvSpPr>
          <p:cNvPr id="112645" name="Line 30"/>
          <p:cNvSpPr>
            <a:spLocks noChangeShapeType="1"/>
          </p:cNvSpPr>
          <p:nvPr/>
        </p:nvSpPr>
        <p:spPr bwMode="auto">
          <a:xfrm>
            <a:off x="1309688" y="5456238"/>
            <a:ext cx="6138862" cy="0"/>
          </a:xfrm>
          <a:prstGeom prst="line">
            <a:avLst/>
          </a:prstGeom>
          <a:noFill/>
          <a:ln w="9525">
            <a:solidFill>
              <a:schemeClr val="tx1"/>
            </a:solidFill>
            <a:round/>
            <a:headEnd/>
            <a:tailEnd/>
          </a:ln>
        </p:spPr>
        <p:txBody>
          <a:bodyPr/>
          <a:lstStyle/>
          <a:p>
            <a:endParaRPr lang="en-US"/>
          </a:p>
        </p:txBody>
      </p:sp>
      <p:sp>
        <p:nvSpPr>
          <p:cNvPr id="59424" name="Rectangle 32"/>
          <p:cNvSpPr>
            <a:spLocks noChangeArrowheads="1"/>
          </p:cNvSpPr>
          <p:nvPr/>
        </p:nvSpPr>
        <p:spPr bwMode="auto">
          <a:xfrm>
            <a:off x="4713288" y="5014913"/>
            <a:ext cx="889000" cy="457200"/>
          </a:xfrm>
          <a:prstGeom prst="rect">
            <a:avLst/>
          </a:prstGeom>
          <a:noFill/>
          <a:ln w="9525">
            <a:noFill/>
            <a:miter lim="800000"/>
            <a:headEnd/>
            <a:tailEnd/>
          </a:ln>
        </p:spPr>
        <p:txBody>
          <a:bodyPr>
            <a:spAutoFit/>
          </a:bodyPr>
          <a:lstStyle/>
          <a:p>
            <a:r>
              <a:rPr lang="en-US" sz="2400">
                <a:solidFill>
                  <a:srgbClr val="FF0000"/>
                </a:solidFill>
              </a:rPr>
              <a:t>7°</a:t>
            </a:r>
          </a:p>
        </p:txBody>
      </p:sp>
      <p:sp>
        <p:nvSpPr>
          <p:cNvPr id="59427" name="Arc 35"/>
          <p:cNvSpPr>
            <a:spLocks/>
          </p:cNvSpPr>
          <p:nvPr/>
        </p:nvSpPr>
        <p:spPr bwMode="auto">
          <a:xfrm>
            <a:off x="3919538" y="4986338"/>
            <a:ext cx="642937" cy="449262"/>
          </a:xfrm>
          <a:custGeom>
            <a:avLst/>
            <a:gdLst>
              <a:gd name="T0" fmla="*/ 2147483647 w 21600"/>
              <a:gd name="T1" fmla="*/ 0 h 15112"/>
              <a:gd name="T2" fmla="*/ 2147483647 w 21600"/>
              <a:gd name="T3" fmla="*/ 2147483647 h 15112"/>
              <a:gd name="T4" fmla="*/ 0 w 21600"/>
              <a:gd name="T5" fmla="*/ 2147483647 h 15112"/>
              <a:gd name="T6" fmla="*/ 0 60000 65536"/>
              <a:gd name="T7" fmla="*/ 0 60000 65536"/>
              <a:gd name="T8" fmla="*/ 0 60000 65536"/>
              <a:gd name="T9" fmla="*/ 0 w 21600"/>
              <a:gd name="T10" fmla="*/ 0 h 15112"/>
              <a:gd name="T11" fmla="*/ 21600 w 21600"/>
              <a:gd name="T12" fmla="*/ 15112 h 15112"/>
            </a:gdLst>
            <a:ahLst/>
            <a:cxnLst>
              <a:cxn ang="T6">
                <a:pos x="T0" y="T1"/>
              </a:cxn>
              <a:cxn ang="T7">
                <a:pos x="T2" y="T3"/>
              </a:cxn>
              <a:cxn ang="T8">
                <a:pos x="T4" y="T5"/>
              </a:cxn>
            </a:cxnLst>
            <a:rect l="T9" t="T10" r="T11" b="T12"/>
            <a:pathLst>
              <a:path w="21600" h="15112" fill="none" extrusionOk="0">
                <a:moveTo>
                  <a:pt x="15433" y="-1"/>
                </a:moveTo>
                <a:cubicBezTo>
                  <a:pt x="19386" y="4036"/>
                  <a:pt x="21600" y="9461"/>
                  <a:pt x="21600" y="15112"/>
                </a:cubicBezTo>
              </a:path>
              <a:path w="21600" h="15112" stroke="0" extrusionOk="0">
                <a:moveTo>
                  <a:pt x="15433" y="-1"/>
                </a:moveTo>
                <a:cubicBezTo>
                  <a:pt x="19386" y="4036"/>
                  <a:pt x="21600" y="9461"/>
                  <a:pt x="21600" y="15112"/>
                </a:cubicBezTo>
                <a:lnTo>
                  <a:pt x="0" y="15112"/>
                </a:lnTo>
                <a:lnTo>
                  <a:pt x="15433" y="-1"/>
                </a:lnTo>
                <a:close/>
              </a:path>
            </a:pathLst>
          </a:custGeom>
          <a:noFill/>
          <a:ln w="9525">
            <a:solidFill>
              <a:schemeClr val="tx1"/>
            </a:solidFill>
            <a:round/>
            <a:headEnd/>
            <a:tailEnd/>
          </a:ln>
        </p:spPr>
        <p:txBody>
          <a:bodyPr wrap="none" anchor="ctr"/>
          <a:lstStyle/>
          <a:p>
            <a:endParaRPr lang="en-US"/>
          </a:p>
        </p:txBody>
      </p:sp>
      <p:sp>
        <p:nvSpPr>
          <p:cNvPr id="59428" name="Rectangle 36"/>
          <p:cNvSpPr>
            <a:spLocks noChangeArrowheads="1"/>
          </p:cNvSpPr>
          <p:nvPr/>
        </p:nvSpPr>
        <p:spPr bwMode="auto">
          <a:xfrm>
            <a:off x="6588125" y="4367213"/>
            <a:ext cx="1109599" cy="461665"/>
          </a:xfrm>
          <a:prstGeom prst="rect">
            <a:avLst/>
          </a:prstGeom>
          <a:noFill/>
          <a:ln w="9525">
            <a:noFill/>
            <a:miter lim="800000"/>
            <a:headEnd/>
            <a:tailEnd/>
          </a:ln>
        </p:spPr>
        <p:txBody>
          <a:bodyPr wrap="none">
            <a:spAutoFit/>
          </a:bodyPr>
          <a:lstStyle/>
          <a:p>
            <a:pPr>
              <a:spcBef>
                <a:spcPct val="50000"/>
              </a:spcBef>
            </a:pPr>
            <a:r>
              <a:rPr lang="en-US" sz="2400" dirty="0" smtClean="0">
                <a:solidFill>
                  <a:srgbClr val="FF0000"/>
                </a:solidFill>
              </a:rPr>
              <a:t>500. </a:t>
            </a:r>
            <a:r>
              <a:rPr lang="en-US" sz="2400" dirty="0" err="1">
                <a:solidFill>
                  <a:srgbClr val="FF0000"/>
                </a:solidFill>
              </a:rPr>
              <a:t>lb</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2" presetClass="entr" presetSubtype="8" fill="hold" grpId="0" nodeType="afterEffect">
                                  <p:stCondLst>
                                    <p:cond delay="0"/>
                                  </p:stCondLst>
                                  <p:childTnLst>
                                    <p:set>
                                      <p:cBhvr>
                                        <p:cTn id="9" dur="1" fill="hold">
                                          <p:stCondLst>
                                            <p:cond delay="0"/>
                                          </p:stCondLst>
                                        </p:cTn>
                                        <p:tgtEl>
                                          <p:spTgt spid="59403"/>
                                        </p:tgtEl>
                                        <p:attrNameLst>
                                          <p:attrName>style.visibility</p:attrName>
                                        </p:attrNameLst>
                                      </p:cBhvr>
                                      <p:to>
                                        <p:strVal val="visible"/>
                                      </p:to>
                                    </p:set>
                                    <p:animEffect transition="in" filter="slide(fromLeft)">
                                      <p:cBhvr>
                                        <p:cTn id="10" dur="500"/>
                                        <p:tgtEl>
                                          <p:spTgt spid="59403"/>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942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59397">
                                            <p:txEl>
                                              <p:pRg st="1" end="1"/>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9424"/>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5942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593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animBg="1"/>
      <p:bldP spid="59424" grpId="0"/>
      <p:bldP spid="59427" grpId="0" animBg="1"/>
      <p:bldP spid="5942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smtClean="0"/>
              <a:t>Illustrating Vectors</a:t>
            </a:r>
          </a:p>
        </p:txBody>
      </p:sp>
      <p:sp>
        <p:nvSpPr>
          <p:cNvPr id="100354" name="Rectangle 3"/>
          <p:cNvSpPr>
            <a:spLocks noGrp="1" noChangeArrowheads="1"/>
          </p:cNvSpPr>
          <p:nvPr>
            <p:ph idx="1"/>
          </p:nvPr>
        </p:nvSpPr>
        <p:spPr>
          <a:xfrm>
            <a:off x="407988" y="97472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0035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14343" name="Line 7"/>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14344" name="Line 8"/>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14347" name="Line 11"/>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14348" name="Arc 12"/>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14349" name="Rectangle 13"/>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14351" name="Line 15"/>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00362" name="Text Box 16"/>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a:t>+X</a:t>
            </a:r>
          </a:p>
        </p:txBody>
      </p:sp>
      <p:sp>
        <p:nvSpPr>
          <p:cNvPr id="100363" name="Rectangle 17"/>
          <p:cNvSpPr>
            <a:spLocks noChangeArrowheads="1"/>
          </p:cNvSpPr>
          <p:nvPr/>
        </p:nvSpPr>
        <p:spPr bwMode="auto">
          <a:xfrm>
            <a:off x="419100" y="2284413"/>
            <a:ext cx="7715250" cy="946150"/>
          </a:xfrm>
          <a:prstGeom prst="rect">
            <a:avLst/>
          </a:prstGeom>
          <a:noFill/>
          <a:ln w="9525">
            <a:noFill/>
            <a:miter lim="800000"/>
            <a:headEnd/>
            <a:tailEnd/>
          </a:ln>
        </p:spPr>
        <p:txBody>
          <a:bodyPr>
            <a:spAutoFit/>
          </a:bodyPr>
          <a:lstStyle/>
          <a:p>
            <a:r>
              <a:rPr lang="en-US" sz="2800">
                <a:solidFill>
                  <a:srgbClr val="FF0000"/>
                </a:solidFill>
              </a:rPr>
              <a:t>Magnitude: </a:t>
            </a:r>
            <a:r>
              <a:rPr lang="en-US" sz="2800"/>
              <a:t>The length of the line segment</a:t>
            </a:r>
          </a:p>
          <a:p>
            <a:r>
              <a:rPr lang="en-US" sz="2800">
                <a:solidFill>
                  <a:srgbClr val="FF0000"/>
                </a:solidFill>
              </a:rPr>
              <a:t>Magnitude =</a:t>
            </a:r>
            <a:endParaRPr lang="en-US" sz="2800"/>
          </a:p>
        </p:txBody>
      </p:sp>
      <p:sp>
        <p:nvSpPr>
          <p:cNvPr id="14354" name="Rectangle 18"/>
          <p:cNvSpPr>
            <a:spLocks noChangeArrowheads="1"/>
          </p:cNvSpPr>
          <p:nvPr/>
        </p:nvSpPr>
        <p:spPr bwMode="auto">
          <a:xfrm>
            <a:off x="2579688" y="2681288"/>
            <a:ext cx="382587" cy="519112"/>
          </a:xfrm>
          <a:prstGeom prst="rect">
            <a:avLst/>
          </a:prstGeom>
          <a:noFill/>
          <a:ln w="9525">
            <a:noFill/>
            <a:miter lim="800000"/>
            <a:headEnd/>
            <a:tailEnd/>
          </a:ln>
        </p:spPr>
        <p:txBody>
          <a:bodyPr wrap="none">
            <a:spAutoFit/>
          </a:bodyPr>
          <a:lstStyle/>
          <a:p>
            <a:r>
              <a:rPr lang="en-US" sz="2800"/>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7"/>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14351"/>
                                        </p:tgtEl>
                                        <p:attrNameLst>
                                          <p:attrName>style.visibility</p:attrName>
                                        </p:attrNameLst>
                                      </p:cBhvr>
                                      <p:to>
                                        <p:strVal val="visible"/>
                                      </p:to>
                                    </p:set>
                                    <p:anim calcmode="lin" valueType="num">
                                      <p:cBhvr>
                                        <p:cTn id="17" dur="1000" fill="hold"/>
                                        <p:tgtEl>
                                          <p:spTgt spid="14351"/>
                                        </p:tgtEl>
                                        <p:attrNameLst>
                                          <p:attrName>ppt_w</p:attrName>
                                        </p:attrNameLst>
                                      </p:cBhvr>
                                      <p:tavLst>
                                        <p:tav tm="0">
                                          <p:val>
                                            <p:strVal val="#ppt_w+.3"/>
                                          </p:val>
                                        </p:tav>
                                        <p:tav tm="100000">
                                          <p:val>
                                            <p:strVal val="#ppt_w"/>
                                          </p:val>
                                        </p:tav>
                                      </p:tavLst>
                                    </p:anim>
                                    <p:anim calcmode="lin" valueType="num">
                                      <p:cBhvr>
                                        <p:cTn id="18" dur="1000" fill="hold"/>
                                        <p:tgtEl>
                                          <p:spTgt spid="14351"/>
                                        </p:tgtEl>
                                        <p:attrNameLst>
                                          <p:attrName>ppt_h</p:attrName>
                                        </p:attrNameLst>
                                      </p:cBhvr>
                                      <p:tavLst>
                                        <p:tav tm="0">
                                          <p:val>
                                            <p:strVal val="#ppt_h"/>
                                          </p:val>
                                        </p:tav>
                                        <p:tav tm="100000">
                                          <p:val>
                                            <p:strVal val="#ppt_h"/>
                                          </p:val>
                                        </p:tav>
                                      </p:tavLst>
                                    </p:anim>
                                    <p:animEffect transition="in" filter="fade">
                                      <p:cBhvr>
                                        <p:cTn id="19" dur="1000"/>
                                        <p:tgtEl>
                                          <p:spTgt spid="143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animBg="1"/>
      <p:bldP spid="14347" grpId="0" animBg="1"/>
      <p:bldP spid="14348" grpId="0" animBg="1"/>
      <p:bldP spid="14349" grpId="0"/>
      <p:bldP spid="143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Illustrating Vectors</a:t>
            </a:r>
          </a:p>
        </p:txBody>
      </p:sp>
      <p:sp>
        <p:nvSpPr>
          <p:cNvPr id="44034" name="Rectangle 3"/>
          <p:cNvSpPr>
            <a:spLocks noGrp="1" noChangeArrowheads="1"/>
          </p:cNvSpPr>
          <p:nvPr>
            <p:ph idx="1"/>
          </p:nvPr>
        </p:nvSpPr>
        <p:spPr>
          <a:xfrm>
            <a:off x="407988" y="91757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4403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7589"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7590"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7591"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7592"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7593"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7594"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4404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44043" name="Text Box 13"/>
          <p:cNvSpPr txBox="1">
            <a:spLocks noChangeArrowheads="1"/>
          </p:cNvSpPr>
          <p:nvPr/>
        </p:nvSpPr>
        <p:spPr bwMode="auto">
          <a:xfrm>
            <a:off x="430213" y="2052638"/>
            <a:ext cx="8320087"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Direction:</a:t>
            </a:r>
            <a:r>
              <a:rPr lang="en-US" sz="2800"/>
              <a:t> The angle between a reference axis and the arrow’s line of action</a:t>
            </a:r>
          </a:p>
          <a:p>
            <a:pPr>
              <a:spcBef>
                <a:spcPct val="50000"/>
              </a:spcBef>
            </a:pPr>
            <a:r>
              <a:rPr lang="en-US" sz="2800">
                <a:solidFill>
                  <a:srgbClr val="FF0000"/>
                </a:solidFill>
              </a:rPr>
              <a:t>Direction =</a:t>
            </a:r>
            <a:endParaRPr lang="en-US" sz="2800"/>
          </a:p>
        </p:txBody>
      </p:sp>
      <p:sp>
        <p:nvSpPr>
          <p:cNvPr id="67598" name="Rectangle 14"/>
          <p:cNvSpPr>
            <a:spLocks noChangeArrowheads="1"/>
          </p:cNvSpPr>
          <p:nvPr/>
        </p:nvSpPr>
        <p:spPr bwMode="auto">
          <a:xfrm>
            <a:off x="2260600" y="3108325"/>
            <a:ext cx="5476875" cy="946150"/>
          </a:xfrm>
          <a:prstGeom prst="rect">
            <a:avLst/>
          </a:prstGeom>
          <a:noFill/>
          <a:ln w="9525">
            <a:noFill/>
            <a:miter lim="800000"/>
            <a:headEnd/>
            <a:tailEnd/>
          </a:ln>
        </p:spPr>
        <p:txBody>
          <a:bodyPr>
            <a:spAutoFit/>
          </a:bodyPr>
          <a:lstStyle/>
          <a:p>
            <a:pPr>
              <a:spcBef>
                <a:spcPct val="50000"/>
              </a:spcBef>
            </a:pPr>
            <a:r>
              <a:rPr lang="en-US" sz="2800" dirty="0"/>
              <a:t>30° counterclockwise from the positive </a:t>
            </a:r>
            <a:r>
              <a:rPr lang="en-US" sz="2800" dirty="0" smtClean="0"/>
              <a:t>x-axis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1"/>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7594"/>
                                        </p:tgtEl>
                                        <p:attrNameLst>
                                          <p:attrName>style.visibility</p:attrName>
                                        </p:attrNameLst>
                                      </p:cBhvr>
                                      <p:to>
                                        <p:strVal val="visible"/>
                                      </p:to>
                                    </p:set>
                                    <p:anim calcmode="lin" valueType="num">
                                      <p:cBhvr>
                                        <p:cTn id="17" dur="1000" fill="hold"/>
                                        <p:tgtEl>
                                          <p:spTgt spid="67594"/>
                                        </p:tgtEl>
                                        <p:attrNameLst>
                                          <p:attrName>ppt_w</p:attrName>
                                        </p:attrNameLst>
                                      </p:cBhvr>
                                      <p:tavLst>
                                        <p:tav tm="0">
                                          <p:val>
                                            <p:strVal val="#ppt_w+.3"/>
                                          </p:val>
                                        </p:tav>
                                        <p:tav tm="100000">
                                          <p:val>
                                            <p:strVal val="#ppt_w"/>
                                          </p:val>
                                        </p:tav>
                                      </p:tavLst>
                                    </p:anim>
                                    <p:anim calcmode="lin" valueType="num">
                                      <p:cBhvr>
                                        <p:cTn id="18" dur="1000" fill="hold"/>
                                        <p:tgtEl>
                                          <p:spTgt spid="67594"/>
                                        </p:tgtEl>
                                        <p:attrNameLst>
                                          <p:attrName>ppt_h</p:attrName>
                                        </p:attrNameLst>
                                      </p:cBhvr>
                                      <p:tavLst>
                                        <p:tav tm="0">
                                          <p:val>
                                            <p:strVal val="#ppt_h"/>
                                          </p:val>
                                        </p:tav>
                                        <p:tav tm="100000">
                                          <p:val>
                                            <p:strVal val="#ppt_h"/>
                                          </p:val>
                                        </p:tav>
                                      </p:tavLst>
                                    </p:anim>
                                    <p:animEffect transition="in" filter="fade">
                                      <p:cBhvr>
                                        <p:cTn id="19" dur="1000"/>
                                        <p:tgtEl>
                                          <p:spTgt spid="675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1" grpId="0" animBg="1"/>
      <p:bldP spid="67592" grpId="0" animBg="1"/>
      <p:bldP spid="67593" grpId="0"/>
      <p:bldP spid="67594" grpId="0" animBg="1"/>
      <p:bldP spid="6759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pPr eaLnBrk="1" hangingPunct="1"/>
            <a:r>
              <a:rPr lang="en-US" smtClean="0"/>
              <a:t>Illustrating Vectors</a:t>
            </a:r>
          </a:p>
        </p:txBody>
      </p:sp>
      <p:sp>
        <p:nvSpPr>
          <p:cNvPr id="110594" name="Rectangle 3"/>
          <p:cNvSpPr>
            <a:spLocks noGrp="1" noChangeArrowheads="1"/>
          </p:cNvSpPr>
          <p:nvPr>
            <p:ph idx="1"/>
          </p:nvPr>
        </p:nvSpPr>
        <p:spPr>
          <a:xfrm>
            <a:off x="407988" y="990600"/>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1059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8613"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8614"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8615"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8616"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8617"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8618"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1060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110603" name="Text Box 13"/>
          <p:cNvSpPr txBox="1">
            <a:spLocks noChangeArrowheads="1"/>
          </p:cNvSpPr>
          <p:nvPr/>
        </p:nvSpPr>
        <p:spPr bwMode="auto">
          <a:xfrm>
            <a:off x="490538" y="2189163"/>
            <a:ext cx="7747000"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Sense:</a:t>
            </a:r>
            <a:r>
              <a:rPr lang="en-US" sz="2800"/>
              <a:t> Indicated by the direction of the tip of the arrow</a:t>
            </a:r>
          </a:p>
          <a:p>
            <a:pPr>
              <a:spcBef>
                <a:spcPct val="50000"/>
              </a:spcBef>
            </a:pPr>
            <a:r>
              <a:rPr lang="en-US" sz="2800">
                <a:solidFill>
                  <a:srgbClr val="FF0000"/>
                </a:solidFill>
              </a:rPr>
              <a:t>Sense =</a:t>
            </a:r>
            <a:endParaRPr lang="en-US" sz="2800"/>
          </a:p>
        </p:txBody>
      </p:sp>
      <p:sp>
        <p:nvSpPr>
          <p:cNvPr id="68622" name="Rectangle 14"/>
          <p:cNvSpPr>
            <a:spLocks noChangeArrowheads="1"/>
          </p:cNvSpPr>
          <p:nvPr/>
        </p:nvSpPr>
        <p:spPr bwMode="auto">
          <a:xfrm>
            <a:off x="1909763" y="3268663"/>
            <a:ext cx="3887787" cy="519112"/>
          </a:xfrm>
          <a:prstGeom prst="rect">
            <a:avLst/>
          </a:prstGeom>
          <a:noFill/>
          <a:ln w="9525">
            <a:noFill/>
            <a:miter lim="800000"/>
            <a:headEnd/>
            <a:tailEnd/>
          </a:ln>
        </p:spPr>
        <p:txBody>
          <a:bodyPr wrap="none">
            <a:spAutoFit/>
          </a:bodyPr>
          <a:lstStyle/>
          <a:p>
            <a:r>
              <a:rPr lang="en-US" sz="2800"/>
              <a:t>Upward and to the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15"/>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8618"/>
                                        </p:tgtEl>
                                        <p:attrNameLst>
                                          <p:attrName>style.visibility</p:attrName>
                                        </p:attrNameLst>
                                      </p:cBhvr>
                                      <p:to>
                                        <p:strVal val="visible"/>
                                      </p:to>
                                    </p:set>
                                    <p:anim calcmode="lin" valueType="num">
                                      <p:cBhvr>
                                        <p:cTn id="17" dur="1000" fill="hold"/>
                                        <p:tgtEl>
                                          <p:spTgt spid="68618"/>
                                        </p:tgtEl>
                                        <p:attrNameLst>
                                          <p:attrName>ppt_w</p:attrName>
                                        </p:attrNameLst>
                                      </p:cBhvr>
                                      <p:tavLst>
                                        <p:tav tm="0">
                                          <p:val>
                                            <p:strVal val="#ppt_w+.3"/>
                                          </p:val>
                                        </p:tav>
                                        <p:tav tm="100000">
                                          <p:val>
                                            <p:strVal val="#ppt_w"/>
                                          </p:val>
                                        </p:tav>
                                      </p:tavLst>
                                    </p:anim>
                                    <p:anim calcmode="lin" valueType="num">
                                      <p:cBhvr>
                                        <p:cTn id="18" dur="1000" fill="hold"/>
                                        <p:tgtEl>
                                          <p:spTgt spid="68618"/>
                                        </p:tgtEl>
                                        <p:attrNameLst>
                                          <p:attrName>ppt_h</p:attrName>
                                        </p:attrNameLst>
                                      </p:cBhvr>
                                      <p:tavLst>
                                        <p:tav tm="0">
                                          <p:val>
                                            <p:strVal val="#ppt_h"/>
                                          </p:val>
                                        </p:tav>
                                        <p:tav tm="100000">
                                          <p:val>
                                            <p:strVal val="#ppt_h"/>
                                          </p:val>
                                        </p:tav>
                                      </p:tavLst>
                                    </p:anim>
                                    <p:animEffect transition="in" filter="fade">
                                      <p:cBhvr>
                                        <p:cTn id="19" dur="1000"/>
                                        <p:tgtEl>
                                          <p:spTgt spid="686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8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animBg="1"/>
      <p:bldP spid="68615" grpId="0" animBg="1"/>
      <p:bldP spid="68616" grpId="0" animBg="1"/>
      <p:bldP spid="68617" grpId="0"/>
      <p:bldP spid="68618" grpId="0" animBg="1"/>
      <p:bldP spid="686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Sense</a:t>
            </a:r>
          </a:p>
        </p:txBody>
      </p:sp>
      <p:sp>
        <p:nvSpPr>
          <p:cNvPr id="15364" name="Line 4"/>
          <p:cNvSpPr>
            <a:spLocks noChangeShapeType="1"/>
          </p:cNvSpPr>
          <p:nvPr/>
        </p:nvSpPr>
        <p:spPr bwMode="auto">
          <a:xfrm>
            <a:off x="1617663" y="3522663"/>
            <a:ext cx="6307137" cy="0"/>
          </a:xfrm>
          <a:prstGeom prst="line">
            <a:avLst/>
          </a:prstGeom>
          <a:noFill/>
          <a:ln w="38100">
            <a:solidFill>
              <a:schemeClr val="tx1"/>
            </a:solidFill>
            <a:round/>
            <a:headEnd/>
            <a:tailEnd/>
          </a:ln>
        </p:spPr>
        <p:txBody>
          <a:bodyPr/>
          <a:lstStyle/>
          <a:p>
            <a:endParaRPr lang="en-US"/>
          </a:p>
        </p:txBody>
      </p:sp>
      <p:sp>
        <p:nvSpPr>
          <p:cNvPr id="15365" name="Line 5"/>
          <p:cNvSpPr>
            <a:spLocks noChangeShapeType="1"/>
          </p:cNvSpPr>
          <p:nvPr/>
        </p:nvSpPr>
        <p:spPr bwMode="auto">
          <a:xfrm>
            <a:off x="4470400" y="1430338"/>
            <a:ext cx="0" cy="4741862"/>
          </a:xfrm>
          <a:prstGeom prst="line">
            <a:avLst/>
          </a:prstGeom>
          <a:noFill/>
          <a:ln w="38100">
            <a:solidFill>
              <a:schemeClr val="tx1"/>
            </a:solidFill>
            <a:round/>
            <a:headEnd/>
            <a:tailEnd/>
          </a:ln>
        </p:spPr>
        <p:txBody>
          <a:bodyPr/>
          <a:lstStyle/>
          <a:p>
            <a:endParaRPr lang="en-US"/>
          </a:p>
        </p:txBody>
      </p:sp>
      <p:sp>
        <p:nvSpPr>
          <p:cNvPr id="15366" name="Line 6"/>
          <p:cNvSpPr>
            <a:spLocks noChangeShapeType="1"/>
          </p:cNvSpPr>
          <p:nvPr/>
        </p:nvSpPr>
        <p:spPr bwMode="auto">
          <a:xfrm flipV="1">
            <a:off x="5105400" y="1906588"/>
            <a:ext cx="2717800" cy="777875"/>
          </a:xfrm>
          <a:prstGeom prst="line">
            <a:avLst/>
          </a:prstGeom>
          <a:noFill/>
          <a:ln w="38100">
            <a:solidFill>
              <a:srgbClr val="FF0000"/>
            </a:solidFill>
            <a:round/>
            <a:headEnd/>
            <a:tailEnd type="triangle" w="med" len="med"/>
          </a:ln>
        </p:spPr>
        <p:txBody>
          <a:bodyPr/>
          <a:lstStyle/>
          <a:p>
            <a:endParaRPr lang="en-US"/>
          </a:p>
        </p:txBody>
      </p:sp>
      <p:sp>
        <p:nvSpPr>
          <p:cNvPr id="15367" name="Line 7"/>
          <p:cNvSpPr>
            <a:spLocks noChangeShapeType="1"/>
          </p:cNvSpPr>
          <p:nvPr/>
        </p:nvSpPr>
        <p:spPr bwMode="auto">
          <a:xfrm flipH="1">
            <a:off x="1616075" y="3783013"/>
            <a:ext cx="1244600" cy="1982787"/>
          </a:xfrm>
          <a:prstGeom prst="line">
            <a:avLst/>
          </a:prstGeom>
          <a:noFill/>
          <a:ln w="38100">
            <a:solidFill>
              <a:srgbClr val="FF0000"/>
            </a:solidFill>
            <a:round/>
            <a:headEnd/>
            <a:tailEnd type="triangle" w="med" len="med"/>
          </a:ln>
        </p:spPr>
        <p:txBody>
          <a:bodyPr/>
          <a:lstStyle/>
          <a:p>
            <a:endParaRPr lang="en-US"/>
          </a:p>
        </p:txBody>
      </p:sp>
      <p:sp>
        <p:nvSpPr>
          <p:cNvPr id="15368" name="Line 8"/>
          <p:cNvSpPr>
            <a:spLocks noChangeShapeType="1"/>
          </p:cNvSpPr>
          <p:nvPr/>
        </p:nvSpPr>
        <p:spPr bwMode="auto">
          <a:xfrm>
            <a:off x="5446713" y="4259263"/>
            <a:ext cx="2395537" cy="1533525"/>
          </a:xfrm>
          <a:prstGeom prst="line">
            <a:avLst/>
          </a:prstGeom>
          <a:noFill/>
          <a:ln w="38100">
            <a:solidFill>
              <a:srgbClr val="FF0000"/>
            </a:solidFill>
            <a:round/>
            <a:headEnd/>
            <a:tailEnd type="triangle" w="med" len="med"/>
          </a:ln>
        </p:spPr>
        <p:txBody>
          <a:bodyPr/>
          <a:lstStyle/>
          <a:p>
            <a:endParaRPr lang="en-US"/>
          </a:p>
        </p:txBody>
      </p:sp>
      <p:sp>
        <p:nvSpPr>
          <p:cNvPr id="15369" name="Line 9"/>
          <p:cNvSpPr>
            <a:spLocks noChangeShapeType="1"/>
          </p:cNvSpPr>
          <p:nvPr/>
        </p:nvSpPr>
        <p:spPr bwMode="auto">
          <a:xfrm flipH="1" flipV="1">
            <a:off x="1754188" y="831850"/>
            <a:ext cx="1236662" cy="2208213"/>
          </a:xfrm>
          <a:prstGeom prst="line">
            <a:avLst/>
          </a:prstGeom>
          <a:noFill/>
          <a:ln w="38100">
            <a:solidFill>
              <a:srgbClr val="FF0000"/>
            </a:solidFill>
            <a:round/>
            <a:headEnd/>
            <a:tailEnd type="triangle" w="med" len="med"/>
          </a:ln>
        </p:spPr>
        <p:txBody>
          <a:bodyPr/>
          <a:lstStyle/>
          <a:p>
            <a:endParaRPr lang="en-US"/>
          </a:p>
        </p:txBody>
      </p:sp>
      <p:sp>
        <p:nvSpPr>
          <p:cNvPr id="15370" name="Text Box 10"/>
          <p:cNvSpPr txBox="1">
            <a:spLocks noChangeArrowheads="1"/>
          </p:cNvSpPr>
          <p:nvPr/>
        </p:nvSpPr>
        <p:spPr bwMode="auto">
          <a:xfrm>
            <a:off x="6083300" y="3059113"/>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1" name="Line 11"/>
          <p:cNvSpPr>
            <a:spLocks noChangeShapeType="1"/>
          </p:cNvSpPr>
          <p:nvPr/>
        </p:nvSpPr>
        <p:spPr bwMode="auto">
          <a:xfrm>
            <a:off x="5110163" y="3332163"/>
            <a:ext cx="922337" cy="0"/>
          </a:xfrm>
          <a:prstGeom prst="line">
            <a:avLst/>
          </a:prstGeom>
          <a:noFill/>
          <a:ln w="38100">
            <a:solidFill>
              <a:srgbClr val="0000FF"/>
            </a:solidFill>
            <a:round/>
            <a:headEnd/>
            <a:tailEnd type="triangle" w="med" len="med"/>
          </a:ln>
        </p:spPr>
        <p:txBody>
          <a:bodyPr/>
          <a:lstStyle/>
          <a:p>
            <a:endParaRPr lang="en-US"/>
          </a:p>
        </p:txBody>
      </p:sp>
      <p:sp>
        <p:nvSpPr>
          <p:cNvPr id="15372" name="Text Box 12"/>
          <p:cNvSpPr txBox="1">
            <a:spLocks noChangeArrowheads="1"/>
          </p:cNvSpPr>
          <p:nvPr/>
        </p:nvSpPr>
        <p:spPr bwMode="auto">
          <a:xfrm>
            <a:off x="6086475" y="5888038"/>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3" name="Line 13"/>
          <p:cNvSpPr>
            <a:spLocks noChangeShapeType="1"/>
          </p:cNvSpPr>
          <p:nvPr/>
        </p:nvSpPr>
        <p:spPr bwMode="auto">
          <a:xfrm>
            <a:off x="5113338" y="6161088"/>
            <a:ext cx="922337" cy="0"/>
          </a:xfrm>
          <a:prstGeom prst="line">
            <a:avLst/>
          </a:prstGeom>
          <a:noFill/>
          <a:ln w="38100">
            <a:solidFill>
              <a:srgbClr val="0000FF"/>
            </a:solidFill>
            <a:round/>
            <a:headEnd/>
            <a:tailEnd type="triangle" w="med" len="med"/>
          </a:ln>
        </p:spPr>
        <p:txBody>
          <a:bodyPr/>
          <a:lstStyle/>
          <a:p>
            <a:endParaRPr lang="en-US"/>
          </a:p>
        </p:txBody>
      </p:sp>
      <p:sp>
        <p:nvSpPr>
          <p:cNvPr id="15374" name="Text Box 14"/>
          <p:cNvSpPr txBox="1">
            <a:spLocks noChangeArrowheads="1"/>
          </p:cNvSpPr>
          <p:nvPr/>
        </p:nvSpPr>
        <p:spPr bwMode="auto">
          <a:xfrm>
            <a:off x="2906713" y="30480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5" name="Line 15"/>
          <p:cNvSpPr>
            <a:spLocks noChangeShapeType="1"/>
          </p:cNvSpPr>
          <p:nvPr/>
        </p:nvSpPr>
        <p:spPr bwMode="auto">
          <a:xfrm flipH="1">
            <a:off x="1933575" y="3321050"/>
            <a:ext cx="922338" cy="0"/>
          </a:xfrm>
          <a:prstGeom prst="line">
            <a:avLst/>
          </a:prstGeom>
          <a:noFill/>
          <a:ln w="38100">
            <a:solidFill>
              <a:srgbClr val="0000FF"/>
            </a:solidFill>
            <a:round/>
            <a:headEnd/>
            <a:tailEnd type="triangle" w="med" len="med"/>
          </a:ln>
        </p:spPr>
        <p:txBody>
          <a:bodyPr/>
          <a:lstStyle/>
          <a:p>
            <a:endParaRPr lang="en-US"/>
          </a:p>
        </p:txBody>
      </p:sp>
      <p:sp>
        <p:nvSpPr>
          <p:cNvPr id="15378" name="Text Box 18"/>
          <p:cNvSpPr txBox="1">
            <a:spLocks noChangeArrowheads="1"/>
          </p:cNvSpPr>
          <p:nvPr/>
        </p:nvSpPr>
        <p:spPr bwMode="auto">
          <a:xfrm>
            <a:off x="2763838" y="59436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9" name="Line 19"/>
          <p:cNvSpPr>
            <a:spLocks noChangeShapeType="1"/>
          </p:cNvSpPr>
          <p:nvPr/>
        </p:nvSpPr>
        <p:spPr bwMode="auto">
          <a:xfrm flipH="1">
            <a:off x="1790700" y="6216650"/>
            <a:ext cx="922338" cy="0"/>
          </a:xfrm>
          <a:prstGeom prst="line">
            <a:avLst/>
          </a:prstGeom>
          <a:noFill/>
          <a:ln w="38100">
            <a:solidFill>
              <a:srgbClr val="0000FF"/>
            </a:solidFill>
            <a:round/>
            <a:headEnd/>
            <a:tailEnd type="triangle" w="med" len="med"/>
          </a:ln>
        </p:spPr>
        <p:txBody>
          <a:bodyPr/>
          <a:lstStyle/>
          <a:p>
            <a:endParaRPr lang="en-US"/>
          </a:p>
        </p:txBody>
      </p:sp>
      <p:sp>
        <p:nvSpPr>
          <p:cNvPr id="15380" name="Text Box 20"/>
          <p:cNvSpPr txBox="1">
            <a:spLocks noChangeArrowheads="1"/>
          </p:cNvSpPr>
          <p:nvPr/>
        </p:nvSpPr>
        <p:spPr bwMode="auto">
          <a:xfrm>
            <a:off x="3346450" y="2228850"/>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1" name="Line 21"/>
          <p:cNvSpPr>
            <a:spLocks noChangeShapeType="1"/>
          </p:cNvSpPr>
          <p:nvPr/>
        </p:nvSpPr>
        <p:spPr bwMode="auto">
          <a:xfrm flipH="1" flipV="1">
            <a:off x="4017963" y="1371600"/>
            <a:ext cx="6350" cy="855663"/>
          </a:xfrm>
          <a:prstGeom prst="line">
            <a:avLst/>
          </a:prstGeom>
          <a:noFill/>
          <a:ln w="38100">
            <a:solidFill>
              <a:srgbClr val="0000FF"/>
            </a:solidFill>
            <a:round/>
            <a:headEnd/>
            <a:tailEnd type="triangle" w="med" len="med"/>
          </a:ln>
        </p:spPr>
        <p:txBody>
          <a:bodyPr/>
          <a:lstStyle/>
          <a:p>
            <a:endParaRPr lang="en-US"/>
          </a:p>
        </p:txBody>
      </p:sp>
      <p:sp>
        <p:nvSpPr>
          <p:cNvPr id="15382" name="Text Box 22"/>
          <p:cNvSpPr txBox="1">
            <a:spLocks noChangeArrowheads="1"/>
          </p:cNvSpPr>
          <p:nvPr/>
        </p:nvSpPr>
        <p:spPr bwMode="auto">
          <a:xfrm>
            <a:off x="7529513" y="2246313"/>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3" name="Line 23"/>
          <p:cNvSpPr>
            <a:spLocks noChangeShapeType="1"/>
          </p:cNvSpPr>
          <p:nvPr/>
        </p:nvSpPr>
        <p:spPr bwMode="auto">
          <a:xfrm flipH="1" flipV="1">
            <a:off x="8201025" y="1389063"/>
            <a:ext cx="6350" cy="855662"/>
          </a:xfrm>
          <a:prstGeom prst="line">
            <a:avLst/>
          </a:prstGeom>
          <a:noFill/>
          <a:ln w="38100">
            <a:solidFill>
              <a:srgbClr val="0000FF"/>
            </a:solidFill>
            <a:round/>
            <a:headEnd/>
            <a:tailEnd type="triangle" w="med" len="med"/>
          </a:ln>
        </p:spPr>
        <p:txBody>
          <a:bodyPr/>
          <a:lstStyle/>
          <a:p>
            <a:endParaRPr lang="en-US"/>
          </a:p>
        </p:txBody>
      </p:sp>
      <p:sp>
        <p:nvSpPr>
          <p:cNvPr id="15386" name="Text Box 26"/>
          <p:cNvSpPr txBox="1">
            <a:spLocks noChangeArrowheads="1"/>
          </p:cNvSpPr>
          <p:nvPr/>
        </p:nvSpPr>
        <p:spPr bwMode="auto">
          <a:xfrm>
            <a:off x="2936875" y="3787775"/>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7" name="Line 27"/>
          <p:cNvSpPr>
            <a:spLocks noChangeShapeType="1"/>
          </p:cNvSpPr>
          <p:nvPr/>
        </p:nvSpPr>
        <p:spPr bwMode="auto">
          <a:xfrm>
            <a:off x="3803650" y="4244975"/>
            <a:ext cx="1588" cy="811213"/>
          </a:xfrm>
          <a:prstGeom prst="line">
            <a:avLst/>
          </a:prstGeom>
          <a:noFill/>
          <a:ln w="38100">
            <a:solidFill>
              <a:srgbClr val="0000FF"/>
            </a:solidFill>
            <a:round/>
            <a:headEnd/>
            <a:tailEnd type="triangle" w="med" len="med"/>
          </a:ln>
        </p:spPr>
        <p:txBody>
          <a:bodyPr/>
          <a:lstStyle/>
          <a:p>
            <a:endParaRPr lang="en-US"/>
          </a:p>
        </p:txBody>
      </p:sp>
      <p:sp>
        <p:nvSpPr>
          <p:cNvPr id="15388" name="Text Box 28"/>
          <p:cNvSpPr txBox="1">
            <a:spLocks noChangeArrowheads="1"/>
          </p:cNvSpPr>
          <p:nvPr/>
        </p:nvSpPr>
        <p:spPr bwMode="auto">
          <a:xfrm>
            <a:off x="7415213" y="3930650"/>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9" name="Line 29"/>
          <p:cNvSpPr>
            <a:spLocks noChangeShapeType="1"/>
          </p:cNvSpPr>
          <p:nvPr/>
        </p:nvSpPr>
        <p:spPr bwMode="auto">
          <a:xfrm>
            <a:off x="8281988" y="4387850"/>
            <a:ext cx="1587" cy="811213"/>
          </a:xfrm>
          <a:prstGeom prst="line">
            <a:avLst/>
          </a:prstGeom>
          <a:noFill/>
          <a:ln w="38100">
            <a:solidFill>
              <a:srgbClr val="0000FF"/>
            </a:solidFill>
            <a:round/>
            <a:headEnd/>
            <a:tailEnd type="triangle" w="med" len="med"/>
          </a:ln>
        </p:spPr>
        <p:txBody>
          <a:bodyPr/>
          <a:lstStyle/>
          <a:p>
            <a:endParaRPr lang="en-US"/>
          </a:p>
        </p:txBody>
      </p:sp>
      <p:sp>
        <p:nvSpPr>
          <p:cNvPr id="15390" name="Text Box 30"/>
          <p:cNvSpPr txBox="1">
            <a:spLocks noChangeArrowheads="1"/>
          </p:cNvSpPr>
          <p:nvPr/>
        </p:nvSpPr>
        <p:spPr bwMode="auto">
          <a:xfrm>
            <a:off x="4410075" y="3475038"/>
            <a:ext cx="804863" cy="366712"/>
          </a:xfrm>
          <a:prstGeom prst="rect">
            <a:avLst/>
          </a:prstGeom>
          <a:noFill/>
          <a:ln w="9525">
            <a:noFill/>
            <a:miter lim="800000"/>
            <a:headEnd/>
            <a:tailEnd/>
          </a:ln>
        </p:spPr>
        <p:txBody>
          <a:bodyPr>
            <a:spAutoFit/>
          </a:bodyPr>
          <a:lstStyle/>
          <a:p>
            <a:pPr>
              <a:spcBef>
                <a:spcPct val="50000"/>
              </a:spcBef>
            </a:pPr>
            <a:r>
              <a:rPr lang="en-US" b="1"/>
              <a:t>(0,0)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p:cTn id="12" dur="1000" fill="hold"/>
                                        <p:tgtEl>
                                          <p:spTgt spid="15365"/>
                                        </p:tgtEl>
                                        <p:attrNameLst>
                                          <p:attrName>ppt_w</p:attrName>
                                        </p:attrNameLst>
                                      </p:cBhvr>
                                      <p:tavLst>
                                        <p:tav tm="0">
                                          <p:val>
                                            <p:strVal val="#ppt_w*0.70"/>
                                          </p:val>
                                        </p:tav>
                                        <p:tav tm="100000">
                                          <p:val>
                                            <p:strVal val="#ppt_w"/>
                                          </p:val>
                                        </p:tav>
                                      </p:tavLst>
                                    </p:anim>
                                    <p:anim calcmode="lin" valueType="num">
                                      <p:cBhvr>
                                        <p:cTn id="13" dur="1000" fill="hold"/>
                                        <p:tgtEl>
                                          <p:spTgt spid="15365"/>
                                        </p:tgtEl>
                                        <p:attrNameLst>
                                          <p:attrName>ppt_h</p:attrName>
                                        </p:attrNameLst>
                                      </p:cBhvr>
                                      <p:tavLst>
                                        <p:tav tm="0">
                                          <p:val>
                                            <p:strVal val="#ppt_h"/>
                                          </p:val>
                                        </p:tav>
                                        <p:tav tm="100000">
                                          <p:val>
                                            <p:strVal val="#ppt_h"/>
                                          </p:val>
                                        </p:tav>
                                      </p:tavLst>
                                    </p:anim>
                                    <p:animEffect transition="in" filter="fade">
                                      <p:cBhvr>
                                        <p:cTn id="14" dur="1000"/>
                                        <p:tgtEl>
                                          <p:spTgt spid="15365"/>
                                        </p:tgtEl>
                                      </p:cBhvr>
                                    </p:animEffec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539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38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38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37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37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36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38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38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37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37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38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38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3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537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5367"/>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38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380"/>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537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537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p:bldP spid="15371" grpId="0" animBg="1"/>
      <p:bldP spid="15372" grpId="0"/>
      <p:bldP spid="15373" grpId="0" animBg="1"/>
      <p:bldP spid="15374" grpId="0"/>
      <p:bldP spid="15375" grpId="0" animBg="1"/>
      <p:bldP spid="15378" grpId="0"/>
      <p:bldP spid="15379" grpId="0" animBg="1"/>
      <p:bldP spid="15380" grpId="0"/>
      <p:bldP spid="15381" grpId="0" animBg="1"/>
      <p:bldP spid="15382" grpId="0"/>
      <p:bldP spid="15383" grpId="0" animBg="1"/>
      <p:bldP spid="15386" grpId="0"/>
      <p:bldP spid="15387" grpId="0" animBg="1"/>
      <p:bldP spid="15388" grpId="0"/>
      <p:bldP spid="15389" grpId="0" animBg="1"/>
      <p:bldP spid="153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99" name="Rectangle 2"/>
          <p:cNvSpPr>
            <a:spLocks noGrp="1" noChangeArrowheads="1"/>
          </p:cNvSpPr>
          <p:nvPr>
            <p:ph type="title"/>
          </p:nvPr>
        </p:nvSpPr>
        <p:spPr/>
        <p:txBody>
          <a:bodyPr/>
          <a:lstStyle/>
          <a:p>
            <a:pPr eaLnBrk="1" hangingPunct="1"/>
            <a:r>
              <a:rPr lang="en-US" smtClean="0"/>
              <a:t>Trigonometry Review</a:t>
            </a:r>
          </a:p>
        </p:txBody>
      </p:sp>
      <p:grpSp>
        <p:nvGrpSpPr>
          <p:cNvPr id="24600" name="Group 18"/>
          <p:cNvGrpSpPr>
            <a:grpSpLocks/>
          </p:cNvGrpSpPr>
          <p:nvPr/>
        </p:nvGrpSpPr>
        <p:grpSpPr bwMode="auto">
          <a:xfrm>
            <a:off x="1190625" y="3573463"/>
            <a:ext cx="6721475" cy="2878137"/>
            <a:chOff x="1300" y="1300"/>
            <a:chExt cx="4234" cy="1813"/>
          </a:xfrm>
        </p:grpSpPr>
        <p:sp>
          <p:nvSpPr>
            <p:cNvPr id="24605" name="Arc 11"/>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4598" name="Object 22"/>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4623" name="Equation" r:id="rId4" imgW="177492" imgH="177492" progId="Equation.DSMT4">
                    <p:embed/>
                  </p:oleObj>
                </mc:Choice>
                <mc:Fallback>
                  <p:oleObj name="Equation" r:id="rId4" imgW="177492" imgH="177492" progId="Equation.DSMT4">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4606" name="Group 17"/>
            <p:cNvGrpSpPr>
              <a:grpSpLocks/>
            </p:cNvGrpSpPr>
            <p:nvPr/>
          </p:nvGrpSpPr>
          <p:grpSpPr bwMode="auto">
            <a:xfrm>
              <a:off x="1300" y="1300"/>
              <a:ext cx="4234" cy="1813"/>
              <a:chOff x="1300" y="1300"/>
              <a:chExt cx="4234" cy="1813"/>
            </a:xfrm>
          </p:grpSpPr>
          <p:grpSp>
            <p:nvGrpSpPr>
              <p:cNvPr id="24607" name="Group 9"/>
              <p:cNvGrpSpPr>
                <a:grpSpLocks/>
              </p:cNvGrpSpPr>
              <p:nvPr/>
            </p:nvGrpSpPr>
            <p:grpSpPr bwMode="auto">
              <a:xfrm>
                <a:off x="1300" y="1300"/>
                <a:ext cx="3011" cy="1563"/>
                <a:chOff x="1213" y="724"/>
                <a:chExt cx="3011" cy="1563"/>
              </a:xfrm>
            </p:grpSpPr>
            <p:sp>
              <p:nvSpPr>
                <p:cNvPr id="24612" name="Line 4"/>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4613" name="Line 5"/>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4614" name="Line 6"/>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4615" name="Line 7"/>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4616" name="Line 8"/>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4608" name="Text Box 10"/>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460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461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461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4601" name="Text Box 19"/>
          <p:cNvSpPr txBox="1">
            <a:spLocks noChangeArrowheads="1"/>
          </p:cNvSpPr>
          <p:nvPr/>
        </p:nvSpPr>
        <p:spPr bwMode="auto">
          <a:xfrm>
            <a:off x="534988" y="1062038"/>
            <a:ext cx="8243887"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Right Triangle</a:t>
            </a:r>
            <a:endParaRPr lang="en-US" sz="3200">
              <a:cs typeface="Arial" charset="0"/>
            </a:endParaRPr>
          </a:p>
        </p:txBody>
      </p:sp>
      <p:sp>
        <p:nvSpPr>
          <p:cNvPr id="24602" name="Rectangle 23"/>
          <p:cNvSpPr>
            <a:spLocks noChangeArrowheads="1"/>
          </p:cNvSpPr>
          <p:nvPr/>
        </p:nvSpPr>
        <p:spPr bwMode="auto">
          <a:xfrm>
            <a:off x="866775" y="1652588"/>
            <a:ext cx="4902200" cy="579437"/>
          </a:xfrm>
          <a:prstGeom prst="rect">
            <a:avLst/>
          </a:prstGeom>
          <a:noFill/>
          <a:ln w="9525">
            <a:noFill/>
            <a:miter lim="800000"/>
            <a:headEnd/>
            <a:tailEnd/>
          </a:ln>
        </p:spPr>
        <p:txBody>
          <a:bodyPr wrap="none">
            <a:spAutoFit/>
          </a:bodyPr>
          <a:lstStyle/>
          <a:p>
            <a:r>
              <a:rPr lang="en-US" sz="3200"/>
              <a:t>A triangle with a 90° angle</a:t>
            </a:r>
          </a:p>
        </p:txBody>
      </p:sp>
      <p:sp>
        <p:nvSpPr>
          <p:cNvPr id="24603" name="Rectangle 24"/>
          <p:cNvSpPr>
            <a:spLocks noChangeArrowheads="1"/>
          </p:cNvSpPr>
          <p:nvPr/>
        </p:nvSpPr>
        <p:spPr bwMode="auto">
          <a:xfrm>
            <a:off x="846138" y="2259013"/>
            <a:ext cx="5951537" cy="579437"/>
          </a:xfrm>
          <a:prstGeom prst="rect">
            <a:avLst/>
          </a:prstGeom>
          <a:noFill/>
          <a:ln w="9525">
            <a:noFill/>
            <a:miter lim="800000"/>
            <a:headEnd/>
            <a:tailEnd/>
          </a:ln>
        </p:spPr>
        <p:txBody>
          <a:bodyPr wrap="none">
            <a:spAutoFit/>
          </a:bodyPr>
          <a:lstStyle/>
          <a:p>
            <a:r>
              <a:rPr lang="en-US" sz="3200"/>
              <a:t>Sum of all interior angles = 180°</a:t>
            </a:r>
          </a:p>
        </p:txBody>
      </p:sp>
      <p:sp>
        <p:nvSpPr>
          <p:cNvPr id="24604" name="Rectangle 25"/>
          <p:cNvSpPr>
            <a:spLocks noChangeArrowheads="1"/>
          </p:cNvSpPr>
          <p:nvPr/>
        </p:nvSpPr>
        <p:spPr bwMode="auto">
          <a:xfrm>
            <a:off x="885825" y="2946400"/>
            <a:ext cx="7434263" cy="579438"/>
          </a:xfrm>
          <a:prstGeom prst="rect">
            <a:avLst/>
          </a:prstGeom>
          <a:noFill/>
          <a:ln w="9525">
            <a:noFill/>
            <a:miter lim="800000"/>
            <a:headEnd/>
            <a:tailEnd/>
          </a:ln>
        </p:spPr>
        <p:txBody>
          <a:bodyPr>
            <a:spAutoFit/>
          </a:bodyPr>
          <a:lstStyle/>
          <a:p>
            <a:r>
              <a:rPr lang="en-US" sz="3200"/>
              <a:t>Pythagorean Theorem: c</a:t>
            </a:r>
            <a:r>
              <a:rPr lang="en-US" sz="3200" baseline="30000"/>
              <a:t>2 </a:t>
            </a:r>
            <a:r>
              <a:rPr lang="en-US" sz="3200"/>
              <a:t>= a</a:t>
            </a:r>
            <a:r>
              <a:rPr lang="en-US" sz="3200" baseline="30000"/>
              <a:t>2</a:t>
            </a:r>
            <a:r>
              <a:rPr lang="en-US" sz="3200"/>
              <a:t> + b</a:t>
            </a:r>
            <a:r>
              <a:rPr lang="en-US" sz="3200" baseline="30000"/>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21" name="Rectangle 2"/>
          <p:cNvSpPr>
            <a:spLocks noGrp="1" noChangeArrowheads="1"/>
          </p:cNvSpPr>
          <p:nvPr>
            <p:ph type="title"/>
          </p:nvPr>
        </p:nvSpPr>
        <p:spPr/>
        <p:txBody>
          <a:bodyPr/>
          <a:lstStyle/>
          <a:p>
            <a:pPr eaLnBrk="1" hangingPunct="1"/>
            <a:r>
              <a:rPr lang="en-US" smtClean="0"/>
              <a:t>Trigonometry Review</a:t>
            </a:r>
          </a:p>
        </p:txBody>
      </p:sp>
      <p:sp>
        <p:nvSpPr>
          <p:cNvPr id="78867" name="Rectangle 19"/>
          <p:cNvSpPr>
            <a:spLocks noGrp="1" noChangeArrowheads="1"/>
          </p:cNvSpPr>
          <p:nvPr>
            <p:ph idx="1"/>
          </p:nvPr>
        </p:nvSpPr>
        <p:spPr>
          <a:xfrm>
            <a:off x="1384300" y="1746250"/>
            <a:ext cx="4648200" cy="1878013"/>
          </a:xfrm>
        </p:spPr>
        <p:txBody>
          <a:bodyPr/>
          <a:lstStyle/>
          <a:p>
            <a:pPr eaLnBrk="1" hangingPunct="1">
              <a:buFontTx/>
              <a:buNone/>
            </a:pPr>
            <a:r>
              <a:rPr lang="en-US" smtClean="0"/>
              <a:t>sin θ°  = opp / hyp 	</a:t>
            </a:r>
          </a:p>
          <a:p>
            <a:pPr eaLnBrk="1" hangingPunct="1">
              <a:buFontTx/>
              <a:buNone/>
            </a:pPr>
            <a:r>
              <a:rPr lang="en-US" smtClean="0"/>
              <a:t>cos θ° =  adj / hyp 	</a:t>
            </a:r>
          </a:p>
          <a:p>
            <a:pPr eaLnBrk="1" hangingPunct="1">
              <a:buFontTx/>
              <a:buNone/>
            </a:pPr>
            <a:r>
              <a:rPr lang="en-US" smtClean="0"/>
              <a:t>tan θ°  =  opp / adj</a:t>
            </a:r>
          </a:p>
        </p:txBody>
      </p:sp>
      <p:grpSp>
        <p:nvGrpSpPr>
          <p:cNvPr id="25623" name="Group 3"/>
          <p:cNvGrpSpPr>
            <a:grpSpLocks/>
          </p:cNvGrpSpPr>
          <p:nvPr/>
        </p:nvGrpSpPr>
        <p:grpSpPr bwMode="auto">
          <a:xfrm>
            <a:off x="2422525" y="3367088"/>
            <a:ext cx="6721475" cy="2878137"/>
            <a:chOff x="1300" y="1300"/>
            <a:chExt cx="4234" cy="1813"/>
          </a:xfrm>
        </p:grpSpPr>
        <p:sp>
          <p:nvSpPr>
            <p:cNvPr id="25625" name="Arc 4"/>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5620" name="Object 20"/>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5645" name="Equation" r:id="rId4" imgW="177492" imgH="177492" progId="Equation.DSMT4">
                    <p:embed/>
                  </p:oleObj>
                </mc:Choice>
                <mc:Fallback>
                  <p:oleObj name="Equation" r:id="rId4" imgW="177492" imgH="177492" progId="Equation.DSMT4">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626" name="Group 6"/>
            <p:cNvGrpSpPr>
              <a:grpSpLocks/>
            </p:cNvGrpSpPr>
            <p:nvPr/>
          </p:nvGrpSpPr>
          <p:grpSpPr bwMode="auto">
            <a:xfrm>
              <a:off x="1300" y="1300"/>
              <a:ext cx="4234" cy="1813"/>
              <a:chOff x="1300" y="1300"/>
              <a:chExt cx="4234" cy="1813"/>
            </a:xfrm>
          </p:grpSpPr>
          <p:grpSp>
            <p:nvGrpSpPr>
              <p:cNvPr id="25627" name="Group 7"/>
              <p:cNvGrpSpPr>
                <a:grpSpLocks/>
              </p:cNvGrpSpPr>
              <p:nvPr/>
            </p:nvGrpSpPr>
            <p:grpSpPr bwMode="auto">
              <a:xfrm>
                <a:off x="1300" y="1300"/>
                <a:ext cx="3011" cy="1563"/>
                <a:chOff x="1213" y="724"/>
                <a:chExt cx="3011" cy="1563"/>
              </a:xfrm>
            </p:grpSpPr>
            <p:sp>
              <p:nvSpPr>
                <p:cNvPr id="25632" name="Line 8"/>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5633" name="Line 9"/>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5634" name="Line 10"/>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5635" name="Line 11"/>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5636" name="Line 12"/>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5628" name="Text Box 13"/>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562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563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563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5624" name="Text Box 18"/>
          <p:cNvSpPr txBox="1">
            <a:spLocks noChangeArrowheads="1"/>
          </p:cNvSpPr>
          <p:nvPr/>
        </p:nvSpPr>
        <p:spPr bwMode="auto">
          <a:xfrm>
            <a:off x="457200" y="1138238"/>
            <a:ext cx="7391400" cy="579437"/>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Trigonometric Functions   </a:t>
            </a:r>
            <a:r>
              <a:rPr lang="en-US" sz="3200" b="1" i="1" dirty="0" err="1">
                <a:solidFill>
                  <a:srgbClr val="0000FF"/>
                </a:solidFill>
              </a:rPr>
              <a:t>soh</a:t>
            </a:r>
            <a:r>
              <a:rPr lang="en-US" sz="3200" b="1" i="1" dirty="0">
                <a:solidFill>
                  <a:srgbClr val="0000FF"/>
                </a:solidFill>
              </a:rPr>
              <a:t> </a:t>
            </a:r>
            <a:r>
              <a:rPr lang="en-US" sz="3200" b="1" i="1" dirty="0" err="1">
                <a:solidFill>
                  <a:srgbClr val="0000FF"/>
                </a:solidFill>
              </a:rPr>
              <a:t>cah</a:t>
            </a:r>
            <a:r>
              <a:rPr lang="en-US" sz="3200" b="1" i="1" dirty="0">
                <a:solidFill>
                  <a:srgbClr val="0000FF"/>
                </a:solidFill>
              </a:rPr>
              <a:t> </a:t>
            </a:r>
            <a:r>
              <a:rPr lang="en-US" sz="3200" b="1" i="1" dirty="0" err="1">
                <a:solidFill>
                  <a:srgbClr val="0000FF"/>
                </a:solidFill>
              </a:rPr>
              <a:t>toa</a:t>
            </a:r>
            <a:endParaRPr lang="en-US" sz="3200" b="1"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67">
                                            <p:txEl>
                                              <p:pRg st="0" end="0"/>
                                            </p:txEl>
                                          </p:spTgt>
                                        </p:tgtEl>
                                        <p:attrNameLst>
                                          <p:attrName>style.visibility</p:attrName>
                                        </p:attrNameLst>
                                      </p:cBhvr>
                                      <p:to>
                                        <p:strVal val="visible"/>
                                      </p:to>
                                    </p:set>
                                    <p:anim calcmode="lin" valueType="num">
                                      <p:cBhvr additive="base">
                                        <p:cTn id="7" dur="500" fill="hold"/>
                                        <p:tgtEl>
                                          <p:spTgt spid="78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67">
                                            <p:txEl>
                                              <p:pRg st="1" end="1"/>
                                            </p:txEl>
                                          </p:spTgt>
                                        </p:tgtEl>
                                        <p:attrNameLst>
                                          <p:attrName>style.visibility</p:attrName>
                                        </p:attrNameLst>
                                      </p:cBhvr>
                                      <p:to>
                                        <p:strVal val="visible"/>
                                      </p:to>
                                    </p:set>
                                    <p:anim calcmode="lin" valueType="num">
                                      <p:cBhvr additive="base">
                                        <p:cTn id="13" dur="500" fill="hold"/>
                                        <p:tgtEl>
                                          <p:spTgt spid="78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7">
                                            <p:txEl>
                                              <p:pRg st="2" end="2"/>
                                            </p:txEl>
                                          </p:spTgt>
                                        </p:tgtEl>
                                        <p:attrNameLst>
                                          <p:attrName>style.visibility</p:attrName>
                                        </p:attrNameLst>
                                      </p:cBhvr>
                                      <p:to>
                                        <p:strVal val="visible"/>
                                      </p:to>
                                    </p:set>
                                    <p:anim calcmode="lin" valueType="num">
                                      <p:cBhvr additive="base">
                                        <p:cTn id="19" dur="500" fill="hold"/>
                                        <p:tgtEl>
                                          <p:spTgt spid="78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42" name="Rectangle 2"/>
          <p:cNvSpPr>
            <a:spLocks noGrp="1" noChangeArrowheads="1"/>
          </p:cNvSpPr>
          <p:nvPr>
            <p:ph type="title"/>
          </p:nvPr>
        </p:nvSpPr>
        <p:spPr/>
        <p:txBody>
          <a:bodyPr/>
          <a:lstStyle/>
          <a:p>
            <a:pPr eaLnBrk="1" hangingPunct="1"/>
            <a:r>
              <a:rPr lang="en-US" smtClean="0"/>
              <a:t>Trigonometry Application</a:t>
            </a:r>
          </a:p>
        </p:txBody>
      </p:sp>
      <p:sp>
        <p:nvSpPr>
          <p:cNvPr id="76804" name="Rectangle 4"/>
          <p:cNvSpPr>
            <a:spLocks noGrp="1" noChangeArrowheads="1"/>
          </p:cNvSpPr>
          <p:nvPr>
            <p:ph idx="1"/>
          </p:nvPr>
        </p:nvSpPr>
        <p:spPr>
          <a:xfrm>
            <a:off x="498475" y="1076325"/>
            <a:ext cx="8110538" cy="4876800"/>
          </a:xfrm>
        </p:spPr>
        <p:txBody>
          <a:bodyPr/>
          <a:lstStyle/>
          <a:p>
            <a:pPr eaLnBrk="1" hangingPunct="1">
              <a:buFontTx/>
              <a:buNone/>
            </a:pPr>
            <a:r>
              <a:rPr lang="en-US" dirty="0" smtClean="0"/>
              <a:t>The </a:t>
            </a:r>
            <a:r>
              <a:rPr lang="en-US" dirty="0" smtClean="0">
                <a:solidFill>
                  <a:srgbClr val="FF0000"/>
                </a:solidFill>
              </a:rPr>
              <a:t>hypotenuse</a:t>
            </a:r>
            <a:r>
              <a:rPr lang="en-US" dirty="0" smtClean="0"/>
              <a:t> is the </a:t>
            </a:r>
            <a:r>
              <a:rPr lang="en-US" i="1" dirty="0" smtClean="0"/>
              <a:t>Magnitude</a:t>
            </a:r>
            <a:r>
              <a:rPr lang="en-US" dirty="0" smtClean="0"/>
              <a:t> of the Force, </a:t>
            </a:r>
            <a:r>
              <a:rPr lang="en-US" dirty="0" smtClean="0">
                <a:solidFill>
                  <a:srgbClr val="0000FF"/>
                </a:solidFill>
              </a:rPr>
              <a:t>F</a:t>
            </a:r>
          </a:p>
          <a:p>
            <a:pPr eaLnBrk="1" hangingPunct="1">
              <a:buFontTx/>
              <a:buNone/>
            </a:pPr>
            <a:r>
              <a:rPr lang="en-US" dirty="0" smtClean="0"/>
              <a:t>In the figure here,</a:t>
            </a:r>
          </a:p>
          <a:p>
            <a:pPr eaLnBrk="1" hangingPunct="1">
              <a:buFontTx/>
              <a:buNone/>
            </a:pPr>
            <a:r>
              <a:rPr lang="en-US" dirty="0" smtClean="0"/>
              <a:t>The </a:t>
            </a:r>
            <a:r>
              <a:rPr lang="en-US" dirty="0" smtClean="0">
                <a:solidFill>
                  <a:srgbClr val="FF0000"/>
                </a:solidFill>
              </a:rPr>
              <a:t>adjacent side</a:t>
            </a:r>
            <a:r>
              <a:rPr lang="en-US" dirty="0" smtClean="0"/>
              <a:t> is the x-component, </a:t>
            </a:r>
            <a:r>
              <a:rPr lang="en-US" dirty="0" err="1" smtClean="0">
                <a:solidFill>
                  <a:srgbClr val="0000FF"/>
                </a:solidFill>
              </a:rPr>
              <a:t>F</a:t>
            </a:r>
            <a:r>
              <a:rPr lang="en-US" baseline="-25000" dirty="0" err="1" smtClean="0">
                <a:solidFill>
                  <a:srgbClr val="0000FF"/>
                </a:solidFill>
              </a:rPr>
              <a:t>x</a:t>
            </a:r>
            <a:endParaRPr lang="en-US" baseline="-25000" dirty="0" smtClean="0">
              <a:solidFill>
                <a:srgbClr val="0000FF"/>
              </a:solidFill>
            </a:endParaRPr>
          </a:p>
          <a:p>
            <a:pPr eaLnBrk="1" hangingPunct="1">
              <a:buFontTx/>
              <a:buNone/>
            </a:pPr>
            <a:r>
              <a:rPr lang="en-US" dirty="0" smtClean="0"/>
              <a:t>The </a:t>
            </a:r>
            <a:r>
              <a:rPr lang="en-US" dirty="0" smtClean="0">
                <a:solidFill>
                  <a:srgbClr val="FF0000"/>
                </a:solidFill>
              </a:rPr>
              <a:t>opposite side</a:t>
            </a:r>
            <a:r>
              <a:rPr lang="en-US" dirty="0" smtClean="0"/>
              <a:t> is the y-component, </a:t>
            </a:r>
            <a:r>
              <a:rPr lang="en-US" dirty="0" err="1" smtClean="0">
                <a:solidFill>
                  <a:srgbClr val="0000FF"/>
                </a:solidFill>
              </a:rPr>
              <a:t>F</a:t>
            </a:r>
            <a:r>
              <a:rPr lang="en-US" baseline="-25000" dirty="0" err="1" smtClean="0">
                <a:solidFill>
                  <a:srgbClr val="0000FF"/>
                </a:solidFill>
              </a:rPr>
              <a:t>y</a:t>
            </a:r>
            <a:r>
              <a:rPr lang="en-US" dirty="0" smtClean="0"/>
              <a:t> </a:t>
            </a:r>
          </a:p>
        </p:txBody>
      </p:sp>
      <p:grpSp>
        <p:nvGrpSpPr>
          <p:cNvPr id="26644" name="Group 19"/>
          <p:cNvGrpSpPr>
            <a:grpSpLocks/>
          </p:cNvGrpSpPr>
          <p:nvPr/>
        </p:nvGrpSpPr>
        <p:grpSpPr bwMode="auto">
          <a:xfrm>
            <a:off x="2187575" y="3776663"/>
            <a:ext cx="6721475" cy="3000375"/>
            <a:chOff x="1378" y="2042"/>
            <a:chExt cx="4234" cy="1890"/>
          </a:xfrm>
        </p:grpSpPr>
        <p:sp>
          <p:nvSpPr>
            <p:cNvPr id="26645" name="Arc 6"/>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6641" name="Object 17"/>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6666" name="Equation" r:id="rId4" imgW="177492" imgH="177492" progId="Equation.DSMT4">
                    <p:embed/>
                  </p:oleObj>
                </mc:Choice>
                <mc:Fallback>
                  <p:oleObj name="Equation" r:id="rId4" imgW="177492" imgH="177492" progId="Equation.DSMT4">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6" name="Line 10"/>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6647" name="Line 11"/>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6648" name="Line 12"/>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6649" name="Line 13"/>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6650" name="Line 14"/>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6651" name="Text Box 15"/>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6652" name="Text Box 16"/>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6653" name="Text Box 17"/>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6654" name="Text Box 18"/>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 calcmode="lin" valueType="num">
                                      <p:cBhvr additive="base">
                                        <p:cTn id="7" dur="500" fill="hold"/>
                                        <p:tgtEl>
                                          <p:spTgt spid="768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4">
                                            <p:txEl>
                                              <p:pRg st="1" end="1"/>
                                            </p:txEl>
                                          </p:spTgt>
                                        </p:tgtEl>
                                        <p:attrNameLst>
                                          <p:attrName>style.visibility</p:attrName>
                                        </p:attrNameLst>
                                      </p:cBhvr>
                                      <p:to>
                                        <p:strVal val="visible"/>
                                      </p:to>
                                    </p:set>
                                    <p:anim calcmode="lin" valueType="num">
                                      <p:cBhvr additive="base">
                                        <p:cTn id="13" dur="500" fill="hold"/>
                                        <p:tgtEl>
                                          <p:spTgt spid="768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4">
                                            <p:txEl>
                                              <p:pRg st="2" end="2"/>
                                            </p:txEl>
                                          </p:spTgt>
                                        </p:tgtEl>
                                        <p:attrNameLst>
                                          <p:attrName>style.visibility</p:attrName>
                                        </p:attrNameLst>
                                      </p:cBhvr>
                                      <p:to>
                                        <p:strVal val="visible"/>
                                      </p:to>
                                    </p:set>
                                    <p:anim calcmode="lin" valueType="num">
                                      <p:cBhvr additive="base">
                                        <p:cTn id="19" dur="500" fill="hold"/>
                                        <p:tgtEl>
                                          <p:spTgt spid="768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4">
                                            <p:txEl>
                                              <p:pRg st="3" end="3"/>
                                            </p:txEl>
                                          </p:spTgt>
                                        </p:tgtEl>
                                        <p:attrNameLst>
                                          <p:attrName>style.visibility</p:attrName>
                                        </p:attrNameLst>
                                      </p:cBhvr>
                                      <p:to>
                                        <p:strVal val="visible"/>
                                      </p:to>
                                    </p:set>
                                    <p:anim calcmode="lin" valueType="num">
                                      <p:cBhvr additive="base">
                                        <p:cTn id="25" dur="500" fill="hold"/>
                                        <p:tgtEl>
                                          <p:spTgt spid="7680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ce Vectors&amp;quot;&quot;/&gt;&lt;property id=&quot;20307&quot; value=&quot;291&quot;/&gt;&lt;/object&gt;&lt;object type=&quot;3&quot; unique_id=&quot;10005&quot;&gt;&lt;property id=&quot;20148&quot; value=&quot;5&quot;/&gt;&lt;property id=&quot;20300&quot; value=&quot;Slide 2 - &amp;quot;Vectors&amp;quot;&quot;/&gt;&lt;property id=&quot;20307&quot; value=&quot;258&quot;/&gt;&lt;/object&gt;&lt;object type=&quot;3&quot; unique_id=&quot;10006&quot;&gt;&lt;property id=&quot;20148&quot; value=&quot;5&quot;/&gt;&lt;property id=&quot;20300&quot; value=&quot;Slide 3 - &amp;quot;Illustrating Vectors&amp;quot;&quot;/&gt;&lt;property id=&quot;20307&quot; value=&quot;260&quot;/&gt;&lt;/object&gt;&lt;object type=&quot;3&quot; unique_id=&quot;10007&quot;&gt;&lt;property id=&quot;20148&quot; value=&quot;5&quot;/&gt;&lt;property id=&quot;20300&quot; value=&quot;Slide 4 - &amp;quot;Illustrating Vectors&amp;quot;&quot;/&gt;&lt;property id=&quot;20307&quot; value=&quot;285&quot;/&gt;&lt;/object&gt;&lt;object type=&quot;3&quot; unique_id=&quot;10008&quot;&gt;&lt;property id=&quot;20148&quot; value=&quot;5&quot;/&gt;&lt;property id=&quot;20300&quot; value=&quot;Slide 5 - &amp;quot;Illustrating Vectors&amp;quot;&quot;/&gt;&lt;property id=&quot;20307&quot; value=&quot;286&quot;/&gt;&lt;/object&gt;&lt;object type=&quot;3&quot; unique_id=&quot;10009&quot;&gt;&lt;property id=&quot;20148&quot; value=&quot;5&quot;/&gt;&lt;property id=&quot;20300&quot; value=&quot;Slide 6 - &amp;quot;Sense&amp;quot;&quot;/&gt;&lt;property id=&quot;20307&quot; value=&quot;261&quot;/&gt;&lt;/object&gt;&lt;object type=&quot;3&quot; unique_id=&quot;10010&quot;&gt;&lt;property id=&quot;20148&quot; value=&quot;5&quot;/&gt;&lt;property id=&quot;20300&quot; value=&quot;Slide 7 - &amp;quot;Trigonometry Review&amp;quot;&quot;/&gt;&lt;property id=&quot;20307&quot; value=&quot;287&quot;/&gt;&lt;/object&gt;&lt;object type=&quot;3&quot; unique_id=&quot;10011&quot;&gt;&lt;property id=&quot;20148&quot; value=&quot;5&quot;/&gt;&lt;property id=&quot;20300&quot; value=&quot;Slide 8 - &amp;quot;Trigonometry Review&amp;quot;&quot;/&gt;&lt;property id=&quot;20307&quot; value=&quot;290&quot;/&gt;&lt;/object&gt;&lt;object type=&quot;3&quot; unique_id=&quot;10012&quot;&gt;&lt;property id=&quot;20148&quot; value=&quot;5&quot;/&gt;&lt;property id=&quot;20300&quot; value=&quot;Slide 9 - &amp;quot;Trigonometry Application&amp;quot;&quot;/&gt;&lt;property id=&quot;20307&quot; value=&quot;288&quot;/&gt;&lt;/object&gt;&lt;object type=&quot;3&quot; unique_id=&quot;10013&quot;&gt;&lt;property id=&quot;20148&quot; value=&quot;5&quot;/&gt;&lt;property id=&quot;20300&quot; value=&quot;Slide 10 - &amp;quot;Trigonometry Application&amp;quot;&quot;/&gt;&lt;property id=&quot;20307&quot; value=&quot;289&quot;/&gt;&lt;/object&gt;&lt;object type=&quot;3&quot; unique_id=&quot;10014&quot;&gt;&lt;property id=&quot;20148&quot; value=&quot;5&quot;/&gt;&lt;property id=&quot;20300&quot; value=&quot;Slide 11 - &amp;quot;Vector X and Y Components&amp;quot;&quot;/&gt;&lt;property id=&quot;20307&quot; value=&quot;262&quot;/&gt;&lt;/object&gt;&lt;object type=&quot;3&quot; unique_id=&quot;10015&quot;&gt;&lt;property id=&quot;20148&quot; value=&quot;5&quot;/&gt;&lt;property id=&quot;20300&quot; value=&quot;Slide 12 - &amp;quot;Vector X and Y Components&amp;quot;&quot;/&gt;&lt;property id=&quot;20307&quot; value=&quot;263&quot;/&gt;&lt;/object&gt;&lt;object type=&quot;3&quot; unique_id=&quot;10016&quot;&gt;&lt;property id=&quot;20148&quot; value=&quot;5&quot;/&gt;&lt;property id=&quot;20300&quot; value=&quot;Slide 13 - &amp;quot;Vector X and Y Components&amp;quot;&quot;/&gt;&lt;property id=&quot;20307&quot; value=&quot;264&quot;/&gt;&lt;/object&gt;&lt;object type=&quot;3&quot; unique_id=&quot;10017&quot;&gt;&lt;property id=&quot;20148&quot; value=&quot;5&quot;/&gt;&lt;property id=&quot;20300&quot; value=&quot;Slide 14 - &amp;quot;Vector X and Y Components - Your Turn&amp;quot;&quot;/&gt;&lt;property id=&quot;20307&quot; value=&quot;268&quot;/&gt;&lt;/object&gt;&lt;object type=&quot;3&quot; unique_id=&quot;10018&quot;&gt;&lt;property id=&quot;20148&quot; value=&quot;5&quot;/&gt;&lt;property id=&quot;20300&quot; value=&quot;Slide 15 - &amp;quot;Vector X and Y Components – Your Turn&amp;quot;&quot;/&gt;&lt;property id=&quot;20307&quot; value=&quot;269&quot;/&gt;&lt;/object&gt;&lt;object type=&quot;3&quot; unique_id=&quot;10019&quot;&gt;&lt;property id=&quot;20148&quot; value=&quot;5&quot;/&gt;&lt;property id=&quot;20300&quot; value=&quot;Slide 16 - &amp;quot;Vector X and Y Components – Your Turn&amp;quot;&quot;/&gt;&lt;property id=&quot;20307&quot; value=&quot;270&quot;/&gt;&lt;/object&gt;&lt;object type=&quot;3&quot; unique_id=&quot;10020&quot;&gt;&lt;property id=&quot;20148&quot; value=&quot;5&quot;/&gt;&lt;property id=&quot;20300&quot; value=&quot;Slide 17 - &amp;quot;Resultant Force&amp;quot;&quot;/&gt;&lt;property id=&quot;20307&quot; value=&quot;267&quot;/&gt;&lt;/object&gt;&lt;object type=&quot;3&quot; unique_id=&quot;10021&quot;&gt;&lt;property id=&quot;20148&quot; value=&quot;5&quot;/&gt;&lt;property id=&quot;20300&quot; value=&quot;Slide 18 - &amp;quot;Resultant Force&amp;quot;&quot;/&gt;&lt;property id=&quot;20307&quot; value=&quot;271&quot;/&gt;&lt;/object&gt;&lt;object type=&quot;3&quot; unique_id=&quot;10022&quot;&gt;&lt;property id=&quot;20148&quot; value=&quot;5&quot;/&gt;&lt;property id=&quot;20300&quot; value=&quot;Slide 19 - &amp;quot;Resultant Force&amp;quot;&quot;/&gt;&lt;property id=&quot;20307&quot; value=&quot;272&quot;/&gt;&lt;/object&gt;&lt;object type=&quot;3&quot; unique_id=&quot;10023&quot;&gt;&lt;property id=&quot;20148&quot; value=&quot;5&quot;/&gt;&lt;property id=&quot;20300&quot; value=&quot;Slide 20 - &amp;quot;Resultant Force&amp;quot;&quot;/&gt;&lt;property id=&quot;20307&quot; value=&quot;273&quot;/&gt;&lt;/object&gt;&lt;object type=&quot;3&quot; unique_id=&quot;10024&quot;&gt;&lt;property id=&quot;20148&quot; value=&quot;5&quot;/&gt;&lt;property id=&quot;20300&quot; value=&quot;Slide 21 - &amp;quot;Resultant Force&amp;quot;&quot;/&gt;&lt;property id=&quot;20307&quot; value=&quot;274&quot;/&gt;&lt;/object&gt;&lt;object type=&quot;3&quot; unique_id=&quot;10025&quot;&gt;&lt;property id=&quot;20148&quot; value=&quot;5&quot;/&gt;&lt;property id=&quot;20300&quot; value=&quot;Slide 22 - &amp;quot;Resultant Force&amp;quot;&quot;/&gt;&lt;property id=&quot;20307&quot; value=&quot;275&quot;/&gt;&lt;/object&gt;&lt;object type=&quot;3&quot; unique_id=&quot;10026&quot;&gt;&lt;property id=&quot;20148&quot; value=&quot;5&quot;/&gt;&lt;property id=&quot;20300&quot; value=&quot;Slide 23 - &amp;quot;Resultant Force&amp;quot;&quot;/&gt;&lt;property id=&quot;20307&quot; value=&quot;276&quot;/&gt;&lt;/object&gt;&lt;object type=&quot;3&quot; unique_id=&quot;10027&quot;&gt;&lt;property id=&quot;20148&quot; value=&quot;5&quot;/&gt;&lt;property id=&quot;20300&quot; value=&quot;Slide 24 - &amp;quot;Resultant Force&amp;quot;&quot;/&gt;&lt;property id=&quot;20307&quot; value=&quot;278&quot;/&gt;&lt;/object&gt;&lt;object type=&quot;3&quot; unique_id=&quot;10028&quot;&gt;&lt;property id=&quot;20148&quot; value=&quot;5&quot;/&gt;&lt;property id=&quot;20300&quot; value=&quot;Slide 25 - &amp;quot;Resultant Force&amp;quot;&quot;/&gt;&lt;property id=&quot;20307&quot; value=&quot;277&quot;/&gt;&lt;/object&gt;&lt;object type=&quot;3&quot; unique_id=&quot;10029&quot;&gt;&lt;property id=&quot;20148&quot; value=&quot;5&quot;/&gt;&lt;property id=&quot;20300&quot; value=&quot;Slide 26 - &amp;quot;Resultant Force&amp;quot;&quot;/&gt;&lt;property id=&quot;20307&quot; value=&quot;279&quot;/&gt;&lt;/object&gt;&lt;object type=&quot;3&quot; unique_id=&quot;10030&quot;&gt;&lt;property id=&quot;20148&quot; value=&quot;5&quot;/&gt;&lt;property id=&quot;20300&quot; value=&quot;Slide 27 - &amp;quot;Resultant Force&amp;quot;&quot;/&gt;&lt;property id=&quot;20307&quot; value=&quot;280&quot;/&gt;&lt;/object&gt;&lt;object type=&quot;3&quot; unique_id=&quot;10031&quot;&gt;&lt;property id=&quot;20148&quot; value=&quot;5&quot;/&gt;&lt;property id=&quot;20300&quot; value=&quot;Slide 28 - &amp;quot;Resultant Force&amp;quot;&quot;/&gt;&lt;property id=&quot;20307&quot; value=&quot;281&quot;/&gt;&lt;/object&gt;&lt;object type=&quot;3&quot; unique_id=&quot;10032&quot;&gt;&lt;property id=&quot;20148&quot; value=&quot;5&quot;/&gt;&lt;property id=&quot;20300&quot; value=&quot;Slide 29 - &amp;quot;Resultant Force&amp;quot;&quot;/&gt;&lt;property id=&quot;20307&quot; value=&quot;282&quot;/&gt;&lt;/object&gt;&lt;/object&gt;&lt;/object&gt;&lt;/database&gt;"/>
  <p:tag name="SECTOMILLISECCONVERTED" val="1"/>
</p:tagLst>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9235FAAB3A6C45B68E209888EDCD6D" ma:contentTypeVersion="1" ma:contentTypeDescription="Create a new document." ma:contentTypeScope="" ma:versionID="a2e51b4465781ee61c1be13b06600764">
  <xsd:schema xmlns:xsd="http://www.w3.org/2001/XMLSchema" xmlns:xs="http://www.w3.org/2001/XMLSchema" xmlns:p="http://schemas.microsoft.com/office/2006/metadata/properties" xmlns:ns3="7ceb0ffb-2088-4669-913c-61eab4515a9c" targetNamespace="http://schemas.microsoft.com/office/2006/metadata/properties" ma:root="true" ma:fieldsID="5953469f158cc4a2b9daa4bb352e0bea" ns3:_="">
    <xsd:import namespace="7ceb0ffb-2088-4669-913c-61eab4515a9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b0ffb-2088-4669-913c-61eab4515a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AAE294-2EF4-4FAC-9665-F371668CD955}">
  <ds:schemaRefs>
    <ds:schemaRef ds:uri="http://schemas.openxmlformats.org/package/2006/metadata/core-properties"/>
    <ds:schemaRef ds:uri="http://purl.org/dc/dcmitype/"/>
    <ds:schemaRef ds:uri="http://purl.org/dc/terms/"/>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7ceb0ffb-2088-4669-913c-61eab4515a9c"/>
  </ds:schemaRefs>
</ds:datastoreItem>
</file>

<file path=customXml/itemProps2.xml><?xml version="1.0" encoding="utf-8"?>
<ds:datastoreItem xmlns:ds="http://schemas.openxmlformats.org/officeDocument/2006/customXml" ds:itemID="{E159D909-F835-4705-B643-CE98B6BBAC72}">
  <ds:schemaRefs>
    <ds:schemaRef ds:uri="http://schemas.microsoft.com/sharepoint/v3/contenttype/forms"/>
  </ds:schemaRefs>
</ds:datastoreItem>
</file>

<file path=customXml/itemProps3.xml><?xml version="1.0" encoding="utf-8"?>
<ds:datastoreItem xmlns:ds="http://schemas.openxmlformats.org/officeDocument/2006/customXml" ds:itemID="{AAC3FE68-E574-4B03-B680-B9E6DE7EBB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b0ffb-2088-4669-913c-61eab4515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Curriculum</Template>
  <TotalTime>3746</TotalTime>
  <Words>1192</Words>
  <Application>Microsoft Office PowerPoint</Application>
  <PresentationFormat>On-screen Show (4:3)</PresentationFormat>
  <Paragraphs>318</Paragraphs>
  <Slides>29</Slides>
  <Notes>28</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8" baseType="lpstr">
      <vt:lpstr>Arial</vt:lpstr>
      <vt:lpstr>Cambria Math</vt:lpstr>
      <vt:lpstr>GreekC</vt:lpstr>
      <vt:lpstr>Symbol</vt:lpstr>
      <vt:lpstr>Curriculum</vt:lpstr>
      <vt:lpstr>1_Custom Design</vt:lpstr>
      <vt:lpstr>2_Custom Design</vt:lpstr>
      <vt:lpstr>CurriculumTemplate</vt:lpstr>
      <vt:lpstr>Equation</vt:lpstr>
      <vt:lpstr>PowerPoint Presentation</vt:lpstr>
      <vt:lpstr>Vectors</vt:lpstr>
      <vt:lpstr>Illustrating Vectors</vt:lpstr>
      <vt:lpstr>Illustrating Vectors</vt:lpstr>
      <vt:lpstr>Illustrating Vectors</vt:lpstr>
      <vt:lpstr>Sense</vt:lpstr>
      <vt:lpstr>Trigonometry Review</vt:lpstr>
      <vt:lpstr>Trigonometry Review</vt:lpstr>
      <vt:lpstr>Trigonometry Application</vt:lpstr>
      <vt:lpstr>Trigonometry Application</vt:lpstr>
      <vt:lpstr>Vector X and Y Components</vt:lpstr>
      <vt:lpstr>Vector X and Y Components</vt:lpstr>
      <vt:lpstr>Vector X and Y Components</vt:lpstr>
      <vt:lpstr>Vector X and Y Components – Your Turn</vt:lpstr>
      <vt:lpstr>Vector X and Y Components – Your Turn</vt:lpstr>
      <vt:lpstr>Vector X and Y Components – Your Turn</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PowerPoint Presentation</vt:lpstr>
      <vt:lpstr>Resultant Force</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Activty 2.1.4 Force Vectors</dc:title>
  <dc:subject>PoE - Lesson 2.1</dc:subject>
  <dc:creator>PLTW</dc:creator>
  <cp:lastModifiedBy>PLTW11447</cp:lastModifiedBy>
  <cp:revision>117</cp:revision>
  <dcterms:created xsi:type="dcterms:W3CDTF">2008-05-21T19:51:12Z</dcterms:created>
  <dcterms:modified xsi:type="dcterms:W3CDTF">2017-07-26T14:58:46Z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0x010100889235FAAB3A6C45B68E209888EDCD6D</vt:lpwstr>
  </property>
  <property fmtid="{D5CDD505-2E9C-101B-9397-08002B2CF9AE}" pid="3" name="IsMyDocuments">
    <vt:bool>true</vt:bool>
  </property>
</Properties>
</file>